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24"/>
  </p:notesMasterIdLst>
  <p:handoutMasterIdLst>
    <p:handoutMasterId r:id="rId25"/>
  </p:handoutMasterIdLst>
  <p:sldIdLst>
    <p:sldId id="256" r:id="rId2"/>
    <p:sldId id="259" r:id="rId3"/>
    <p:sldId id="262" r:id="rId4"/>
    <p:sldId id="263" r:id="rId5"/>
    <p:sldId id="264" r:id="rId6"/>
    <p:sldId id="265" r:id="rId7"/>
    <p:sldId id="270" r:id="rId8"/>
    <p:sldId id="269" r:id="rId9"/>
    <p:sldId id="271" r:id="rId10"/>
    <p:sldId id="273" r:id="rId11"/>
    <p:sldId id="274" r:id="rId12"/>
    <p:sldId id="275" r:id="rId13"/>
    <p:sldId id="276" r:id="rId14"/>
    <p:sldId id="277" r:id="rId15"/>
    <p:sldId id="278" r:id="rId16"/>
    <p:sldId id="279" r:id="rId17"/>
    <p:sldId id="266" r:id="rId18"/>
    <p:sldId id="280" r:id="rId19"/>
    <p:sldId id="281" r:id="rId20"/>
    <p:sldId id="282" r:id="rId21"/>
    <p:sldId id="267" r:id="rId22"/>
    <p:sldId id="268"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82E"/>
    <a:srgbClr val="003659"/>
    <a:srgbClr val="4C4C4C"/>
    <a:srgbClr val="480048"/>
    <a:srgbClr val="D36F0B"/>
    <a:srgbClr val="E6742E"/>
    <a:srgbClr val="CFC4B8"/>
    <a:srgbClr val="E0D6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35" autoAdjust="0"/>
  </p:normalViewPr>
  <p:slideViewPr>
    <p:cSldViewPr snapToGrid="0">
      <p:cViewPr>
        <p:scale>
          <a:sx n="80" d="100"/>
          <a:sy n="80" d="100"/>
        </p:scale>
        <p:origin x="-1272" y="-162"/>
      </p:cViewPr>
      <p:guideLst>
        <p:guide orient="horz" pos="2160"/>
        <p:guide pos="2880"/>
      </p:guideLst>
    </p:cSldViewPr>
  </p:slideViewPr>
  <p:notesTextViewPr>
    <p:cViewPr>
      <p:scale>
        <a:sx n="100" d="100"/>
        <a:sy n="100" d="100"/>
      </p:scale>
      <p:origin x="0" y="0"/>
    </p:cViewPr>
  </p:notesTextViewPr>
  <p:notesViewPr>
    <p:cSldViewPr snapToGrid="0">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dirty="0"/>
          </a:p>
        </p:txBody>
      </p:sp>
      <p:sp>
        <p:nvSpPr>
          <p:cNvPr id="2314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2314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mn-ea"/>
                <a:cs typeface="+mn-cs"/>
              </a:defRPr>
            </a:lvl1pPr>
          </a:lstStyle>
          <a:p>
            <a:pPr>
              <a:defRPr/>
            </a:pPr>
            <a:r>
              <a:rPr lang="en-US" dirty="0"/>
              <a:t>Session ID </a:t>
            </a:r>
            <a:r>
              <a:rPr lang="en-US" dirty="0" smtClean="0"/>
              <a:t>3067</a:t>
            </a:r>
            <a:endParaRPr lang="en-US" dirty="0"/>
          </a:p>
        </p:txBody>
      </p:sp>
      <p:sp>
        <p:nvSpPr>
          <p:cNvPr id="2314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fld id="{687BE47E-143A-004A-B7E7-8448F1A05268}" type="slidenum">
              <a:rPr lang="en-US"/>
              <a:pPr>
                <a:defRPr/>
              </a:pPr>
              <a:t>‹#›</a:t>
            </a:fld>
            <a:endParaRPr lang="en-US" dirty="0"/>
          </a:p>
        </p:txBody>
      </p:sp>
    </p:spTree>
    <p:extLst>
      <p:ext uri="{BB962C8B-B14F-4D97-AF65-F5344CB8AC3E}">
        <p14:creationId xmlns:p14="http://schemas.microsoft.com/office/powerpoint/2010/main" val="3502989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mn-ea"/>
                <a:cs typeface="+mn-cs"/>
              </a:defRPr>
            </a:lvl1pPr>
          </a:lstStyle>
          <a:p>
            <a:pPr>
              <a:defRPr/>
            </a:pPr>
            <a:r>
              <a:rPr lang="en-US" dirty="0"/>
              <a:t>Session ID </a:t>
            </a:r>
            <a:r>
              <a:rPr lang="en-US" dirty="0" smtClean="0"/>
              <a:t>3067</a:t>
            </a:r>
            <a:endParaRPr lang="en-US"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fld id="{66E9DF97-9402-8942-B592-E2F4A0DAE279}" type="slidenum">
              <a:rPr lang="en-US"/>
              <a:pPr>
                <a:defRPr/>
              </a:pPr>
              <a:t>‹#›</a:t>
            </a:fld>
            <a:endParaRPr lang="en-US" dirty="0"/>
          </a:p>
        </p:txBody>
      </p:sp>
    </p:spTree>
    <p:extLst>
      <p:ext uri="{BB962C8B-B14F-4D97-AF65-F5344CB8AC3E}">
        <p14:creationId xmlns:p14="http://schemas.microsoft.com/office/powerpoint/2010/main" val="100809707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Introduction</a:t>
            </a:r>
          </a:p>
          <a:p>
            <a:pPr marL="171450" indent="-171450">
              <a:buFont typeface="Arial" pitchFamily="34" charset="0"/>
              <a:buChar char="•"/>
            </a:pPr>
            <a:r>
              <a:rPr lang="en-US" baseline="0" dirty="0" smtClean="0"/>
              <a:t>Question – F or T</a:t>
            </a:r>
          </a:p>
          <a:p>
            <a:pPr marL="171450" indent="-171450">
              <a:buFont typeface="Arial" pitchFamily="34" charset="0"/>
              <a:buChar char="•"/>
            </a:pPr>
            <a:r>
              <a:rPr lang="en-US" baseline="0" dirty="0" smtClean="0"/>
              <a:t>Function users vs technical users:</a:t>
            </a:r>
          </a:p>
          <a:p>
            <a:pPr marL="631908" lvl="1" indent="-174708">
              <a:buFont typeface="Arial" pitchFamily="34" charset="0"/>
              <a:buChar char="•"/>
            </a:pPr>
            <a:r>
              <a:rPr lang="en-US" dirty="0" smtClean="0"/>
              <a:t>Functional Users: </a:t>
            </a:r>
          </a:p>
          <a:p>
            <a:pPr marL="1089108" lvl="2" indent="-174708">
              <a:buFont typeface="Arial" pitchFamily="34" charset="0"/>
              <a:buChar char="•"/>
            </a:pPr>
            <a:r>
              <a:rPr lang="en-US" dirty="0" smtClean="0"/>
              <a:t>Allay</a:t>
            </a:r>
            <a:r>
              <a:rPr lang="en-US" baseline="0" dirty="0" smtClean="0"/>
              <a:t> fears of prior knowledge</a:t>
            </a:r>
          </a:p>
          <a:p>
            <a:pPr marL="1097794" lvl="2" indent="-174708">
              <a:buFont typeface="Arial" pitchFamily="34" charset="0"/>
              <a:buChar char="•"/>
            </a:pPr>
            <a:r>
              <a:rPr lang="en-US" baseline="0" dirty="0" smtClean="0"/>
              <a:t>Self taught as a functional team member – not a trained graphic designer or web developer</a:t>
            </a:r>
          </a:p>
          <a:p>
            <a:pPr marL="1097794" lvl="2" indent="-174708">
              <a:buFont typeface="Arial" pitchFamily="34" charset="0"/>
              <a:buChar char="•"/>
            </a:pPr>
            <a:r>
              <a:rPr lang="en-US" baseline="0" dirty="0" smtClean="0"/>
              <a:t>Learned on the spot</a:t>
            </a:r>
          </a:p>
          <a:p>
            <a:pPr marL="1097794" lvl="2" indent="-174708">
              <a:buFont typeface="Arial" pitchFamily="34" charset="0"/>
              <a:buChar char="•"/>
            </a:pPr>
            <a:r>
              <a:rPr lang="en-US" baseline="0" dirty="0" smtClean="0"/>
              <a:t>Vocabulary you need to know to either do it yourself or disseminate your vision to a webmaster</a:t>
            </a:r>
          </a:p>
          <a:p>
            <a:pPr marL="1097794" lvl="2" indent="-174708">
              <a:buFont typeface="Arial" pitchFamily="34" charset="0"/>
              <a:buChar char="•"/>
            </a:pPr>
            <a:r>
              <a:rPr lang="en-US" baseline="0" dirty="0" smtClean="0"/>
              <a:t>Stress the importance of relationship needed between WM and DBA</a:t>
            </a:r>
          </a:p>
          <a:p>
            <a:pPr marL="640594" lvl="1" indent="-174708">
              <a:buFont typeface="Arial" pitchFamily="34" charset="0"/>
              <a:buChar char="•"/>
            </a:pPr>
            <a:r>
              <a:rPr lang="en-US" baseline="0" dirty="0" smtClean="0"/>
              <a:t>Technical majority – </a:t>
            </a:r>
          </a:p>
          <a:p>
            <a:pPr marL="1097794" lvl="2" indent="-174708">
              <a:buFont typeface="Arial" pitchFamily="34" charset="0"/>
              <a:buChar char="•"/>
            </a:pPr>
            <a:r>
              <a:rPr lang="en-US" baseline="0" dirty="0" smtClean="0"/>
              <a:t>Will walk through some technical pieces but will also show ways to put technical information into layman's terms to communicate more effectively with functional teams if they are the ones who are going to be making the customizations (and vice versa)</a:t>
            </a:r>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1</a:t>
            </a:fld>
            <a:endParaRPr lang="en-US" dirty="0"/>
          </a:p>
        </p:txBody>
      </p:sp>
    </p:spTree>
    <p:extLst>
      <p:ext uri="{BB962C8B-B14F-4D97-AF65-F5344CB8AC3E}">
        <p14:creationId xmlns:p14="http://schemas.microsoft.com/office/powerpoint/2010/main" val="126382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9763" lvl="1" indent="-174625">
              <a:buFontTx/>
              <a:buChar char="•"/>
            </a:pPr>
            <a:r>
              <a:rPr lang="en-US" dirty="0" smtClean="0"/>
              <a:t>Time and Skill</a:t>
            </a:r>
          </a:p>
          <a:p>
            <a:pPr marL="1096963" lvl="2" indent="-174625">
              <a:buFontTx/>
              <a:buChar char="•"/>
            </a:pPr>
            <a:r>
              <a:rPr lang="en-US" dirty="0" smtClean="0"/>
              <a:t>One</a:t>
            </a:r>
            <a:r>
              <a:rPr lang="en-US" baseline="0" dirty="0" smtClean="0"/>
              <a:t> week – universal changes</a:t>
            </a:r>
          </a:p>
          <a:p>
            <a:pPr marL="1096963" lvl="2" indent="-174625">
              <a:buFontTx/>
              <a:buChar char="•"/>
            </a:pPr>
            <a:r>
              <a:rPr lang="en-US" baseline="0" dirty="0" smtClean="0"/>
              <a:t>Reoccurring changes varies (homepage content, updates)</a:t>
            </a:r>
          </a:p>
          <a:p>
            <a:pPr marL="1096963" lvl="2" indent="-174625">
              <a:buFontTx/>
              <a:buChar char="•"/>
            </a:pPr>
            <a:r>
              <a:rPr lang="en-US" baseline="0" dirty="0" smtClean="0"/>
              <a:t>Majority of time spent on</a:t>
            </a:r>
          </a:p>
          <a:p>
            <a:pPr marL="1554163" lvl="3" indent="-174625">
              <a:buFontTx/>
              <a:buChar char="•"/>
            </a:pPr>
            <a:r>
              <a:rPr lang="en-US" baseline="0" dirty="0" smtClean="0"/>
              <a:t>Learning each of the screens and where elements are</a:t>
            </a:r>
          </a:p>
          <a:p>
            <a:pPr marL="1554163" lvl="3" indent="-174625">
              <a:buFontTx/>
              <a:buChar char="•"/>
            </a:pPr>
            <a:r>
              <a:rPr lang="en-US" baseline="0" dirty="0" smtClean="0"/>
              <a:t>Organizing the edits</a:t>
            </a:r>
          </a:p>
          <a:p>
            <a:pPr marL="1096963" lvl="2" indent="-174625">
              <a:buFontTx/>
              <a:buChar char="•"/>
            </a:pPr>
            <a:r>
              <a:rPr lang="en-US" baseline="0" dirty="0" smtClean="0"/>
              <a:t>Skills</a:t>
            </a:r>
          </a:p>
          <a:p>
            <a:pPr marL="1554163" lvl="3" indent="-174625">
              <a:buFontTx/>
              <a:buChar char="•"/>
            </a:pPr>
            <a:r>
              <a:rPr lang="en-US" baseline="0" dirty="0" smtClean="0"/>
              <a:t>Limited knowledge prior</a:t>
            </a:r>
          </a:p>
          <a:p>
            <a:pPr marL="1554163" lvl="3" indent="-174625">
              <a:buFontTx/>
              <a:buChar char="•"/>
            </a:pPr>
            <a:r>
              <a:rPr lang="en-US" baseline="0" dirty="0" smtClean="0"/>
              <a:t>Can easily be taught/learned</a:t>
            </a:r>
          </a:p>
          <a:p>
            <a:pPr marL="1554163" lvl="3" indent="-174625">
              <a:buFontTx/>
              <a:buChar char="•"/>
            </a:pPr>
            <a:r>
              <a:rPr lang="en-US" baseline="0" dirty="0" smtClean="0"/>
              <a:t>Work with IT or marketing</a:t>
            </a:r>
          </a:p>
          <a:p>
            <a:pPr marL="639763" lvl="1" indent="-174625">
              <a:buFontTx/>
              <a:buChar char="•"/>
            </a:pPr>
            <a:r>
              <a:rPr lang="en-US" baseline="0" dirty="0" smtClean="0"/>
              <a:t>Use the guides </a:t>
            </a:r>
          </a:p>
          <a:p>
            <a:pPr marL="1096963" lvl="2" indent="-174625">
              <a:buFontTx/>
              <a:buChar char="•"/>
            </a:pPr>
            <a:r>
              <a:rPr lang="en-US" baseline="0" dirty="0" smtClean="0"/>
              <a:t>Great resources</a:t>
            </a:r>
          </a:p>
          <a:p>
            <a:pPr marL="1096963" lvl="2" indent="-174625">
              <a:buFontTx/>
              <a:buChar char="•"/>
            </a:pPr>
            <a:r>
              <a:rPr lang="en-US" baseline="0" dirty="0" smtClean="0"/>
              <a:t>Tips and tricks</a:t>
            </a:r>
          </a:p>
          <a:p>
            <a:pPr marL="1096963" lvl="2" indent="-174625">
              <a:buFontTx/>
              <a:buChar char="•"/>
            </a:pPr>
            <a:r>
              <a:rPr lang="en-US" baseline="0" dirty="0" smtClean="0"/>
              <a:t>Read them before you begin</a:t>
            </a:r>
          </a:p>
          <a:p>
            <a:pPr marL="639763" lvl="1" indent="-174625">
              <a:buFontTx/>
              <a:buChar char="•"/>
            </a:pPr>
            <a:r>
              <a:rPr lang="en-US" baseline="0" dirty="0" smtClean="0"/>
              <a:t>Spreadsheet</a:t>
            </a:r>
          </a:p>
          <a:p>
            <a:pPr marL="1096963" lvl="2" indent="-174625">
              <a:buFontTx/>
              <a:buChar char="•"/>
            </a:pPr>
            <a:r>
              <a:rPr lang="en-US" baseline="0" dirty="0" smtClean="0"/>
              <a:t>Track properties changes – in case you need to go back</a:t>
            </a:r>
          </a:p>
          <a:p>
            <a:pPr marL="1096963" lvl="2" indent="-174625">
              <a:buFontTx/>
              <a:buChar char="•"/>
            </a:pPr>
            <a:r>
              <a:rPr lang="en-US" baseline="0" dirty="0" smtClean="0"/>
              <a:t>Key value</a:t>
            </a:r>
          </a:p>
          <a:p>
            <a:pPr marL="1554163" lvl="3" indent="-174625">
              <a:buFontTx/>
              <a:buChar char="•"/>
            </a:pPr>
            <a:endParaRPr lang="en-US" baseline="0" dirty="0" smtClean="0"/>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13</a:t>
            </a:fld>
            <a:endParaRPr lang="en-US" dirty="0"/>
          </a:p>
        </p:txBody>
      </p:sp>
    </p:spTree>
    <p:extLst>
      <p:ext uri="{BB962C8B-B14F-4D97-AF65-F5344CB8AC3E}">
        <p14:creationId xmlns:p14="http://schemas.microsoft.com/office/powerpoint/2010/main" val="322803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Video for the different customizations:</a:t>
            </a:r>
          </a:p>
          <a:p>
            <a:pPr marL="640594" lvl="1" indent="-174708">
              <a:buFont typeface="Arial" pitchFamily="34" charset="0"/>
              <a:buChar char="•"/>
            </a:pPr>
            <a:r>
              <a:rPr lang="en-US" dirty="0" smtClean="0"/>
              <a:t>Homepage content </a:t>
            </a:r>
          </a:p>
          <a:p>
            <a:pPr marL="1106481" lvl="2" indent="-174708">
              <a:buFont typeface="Arial" pitchFamily="34" charset="0"/>
              <a:buChar char="•"/>
            </a:pPr>
            <a:r>
              <a:rPr lang="en-US" dirty="0" smtClean="0"/>
              <a:t>Using DreamWeaver</a:t>
            </a:r>
          </a:p>
          <a:p>
            <a:pPr marL="1106481" lvl="2" indent="-174708">
              <a:buFont typeface="Arial" pitchFamily="34" charset="0"/>
              <a:buChar char="•"/>
            </a:pPr>
            <a:r>
              <a:rPr lang="en-US" dirty="0" smtClean="0"/>
              <a:t>Uploading file to the server – Stacey</a:t>
            </a:r>
          </a:p>
          <a:p>
            <a:pPr marL="640594" lvl="1" indent="-174708">
              <a:buFont typeface="Arial" pitchFamily="34" charset="0"/>
              <a:buChar char="•"/>
            </a:pPr>
            <a:r>
              <a:rPr lang="en-US" dirty="0" smtClean="0"/>
              <a:t>Changing “Invoice” to read “Payment History”</a:t>
            </a:r>
          </a:p>
          <a:p>
            <a:pPr marL="1106481" lvl="2" indent="-174708">
              <a:buFont typeface="Arial" pitchFamily="34" charset="0"/>
              <a:buChar char="•"/>
            </a:pPr>
            <a:r>
              <a:rPr lang="en-US" dirty="0" smtClean="0"/>
              <a:t>Wordpad</a:t>
            </a:r>
          </a:p>
          <a:p>
            <a:pPr marL="1106481" lvl="2" indent="-174708">
              <a:buFont typeface="Arial" pitchFamily="34" charset="0"/>
              <a:buChar char="•"/>
            </a:pPr>
            <a:r>
              <a:rPr lang="en-US" dirty="0" smtClean="0"/>
              <a:t>Uploading new file to the server – Stacey</a:t>
            </a:r>
          </a:p>
          <a:p>
            <a:pPr marL="640594" lvl="1" indent="-174708">
              <a:buFont typeface="Arial" pitchFamily="34" charset="0"/>
              <a:buChar char="•"/>
            </a:pPr>
            <a:r>
              <a:rPr lang="en-US" dirty="0" smtClean="0"/>
              <a:t>Uploading images &amp; icons</a:t>
            </a:r>
          </a:p>
          <a:p>
            <a:pPr marL="640594" lvl="1" indent="-174708">
              <a:buFont typeface="Arial" pitchFamily="34" charset="0"/>
              <a:buChar char="•"/>
            </a:pPr>
            <a:r>
              <a:rPr lang="en-US" dirty="0" smtClean="0"/>
              <a:t>Changing the color scheme (line, schedule view, etc)</a:t>
            </a:r>
          </a:p>
          <a:p>
            <a:endParaRPr lang="en-US" dirty="0"/>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14</a:t>
            </a:fld>
            <a:endParaRPr lang="en-US" dirty="0"/>
          </a:p>
        </p:txBody>
      </p:sp>
    </p:spTree>
    <p:extLst>
      <p:ext uri="{BB962C8B-B14F-4D97-AF65-F5344CB8AC3E}">
        <p14:creationId xmlns:p14="http://schemas.microsoft.com/office/powerpoint/2010/main" val="19457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Here</a:t>
            </a:r>
            <a:r>
              <a:rPr lang="en-US" baseline="0" dirty="0" smtClean="0"/>
              <a:t> is were all of your communication must occur between our functional and technical teams, unless the technical team is in charge of making all of the customizations &amp; loading them externally</a:t>
            </a:r>
          </a:p>
          <a:p>
            <a:pPr marL="174708" indent="-174708">
              <a:buFont typeface="Arial" pitchFamily="34" charset="0"/>
              <a:buChar char="•"/>
            </a:pPr>
            <a:r>
              <a:rPr lang="en-US" dirty="0" smtClean="0"/>
              <a:t>_Shared Folder:</a:t>
            </a:r>
          </a:p>
          <a:p>
            <a:pPr marL="640594" lvl="1" indent="-174708">
              <a:buFont typeface="Arial" pitchFamily="34" charset="0"/>
              <a:buChar char="•"/>
            </a:pPr>
            <a:r>
              <a:rPr lang="en-US" dirty="0" smtClean="0"/>
              <a:t>Get a copy of the _shared folder from your DBA or consultant to externalize the resources</a:t>
            </a:r>
          </a:p>
          <a:p>
            <a:pPr marL="1106481" lvl="2" indent="-174708">
              <a:buFont typeface="Arial" pitchFamily="34" charset="0"/>
              <a:buChar char="•"/>
            </a:pPr>
            <a:r>
              <a:rPr lang="en-US" dirty="0" smtClean="0"/>
              <a:t>This</a:t>
            </a:r>
            <a:r>
              <a:rPr lang="en-US" baseline="0" dirty="0" smtClean="0"/>
              <a:t> folder will drive the look and feel of your site </a:t>
            </a:r>
          </a:p>
          <a:p>
            <a:pPr marL="1106481" lvl="2" indent="-174708">
              <a:buFont typeface="Arial" pitchFamily="34" charset="0"/>
              <a:buChar char="•"/>
            </a:pPr>
            <a:r>
              <a:rPr lang="en-US" baseline="0" dirty="0" smtClean="0"/>
              <a:t>Define the physical path to the %resourceroot% folder in SFRACNFG</a:t>
            </a:r>
            <a:endParaRPr lang="en-US" dirty="0" smtClean="0"/>
          </a:p>
          <a:p>
            <a:pPr marL="640594" lvl="1" indent="-174708">
              <a:buFont typeface="Arial" pitchFamily="34" charset="0"/>
              <a:buChar char="•"/>
            </a:pPr>
            <a:r>
              <a:rPr lang="en-US" dirty="0" smtClean="0"/>
              <a:t>All</a:t>
            </a:r>
            <a:r>
              <a:rPr lang="en-US" baseline="0" dirty="0" smtClean="0"/>
              <a:t> baseline files will eventually be wiped out of this folder and will only contain those files that are customized</a:t>
            </a:r>
            <a:endParaRPr lang="en-US" dirty="0" smtClean="0"/>
          </a:p>
          <a:p>
            <a:pPr marL="640594" lvl="1" indent="-174708">
              <a:buFont typeface="Arial" pitchFamily="34" charset="0"/>
              <a:buChar char="•"/>
            </a:pPr>
            <a:r>
              <a:rPr lang="en-US" dirty="0" smtClean="0"/>
              <a:t>Before</a:t>
            </a:r>
            <a:r>
              <a:rPr lang="en-US" baseline="0" dirty="0" smtClean="0"/>
              <a:t> wiping the folder, make two copies of the folder and save it to your machine</a:t>
            </a:r>
          </a:p>
          <a:p>
            <a:pPr marL="640594" lvl="1" indent="-174708">
              <a:buFont typeface="Arial" pitchFamily="34" charset="0"/>
              <a:buChar char="•"/>
            </a:pPr>
            <a:r>
              <a:rPr lang="en-US" baseline="0" dirty="0" smtClean="0"/>
              <a:t>Use one copy of the folder as a file name reference (trust me!)</a:t>
            </a:r>
          </a:p>
          <a:p>
            <a:pPr marL="640594" lvl="1" indent="-174708">
              <a:buFont typeface="Arial" pitchFamily="34" charset="0"/>
              <a:buChar char="•"/>
            </a:pPr>
            <a:r>
              <a:rPr lang="en-US" baseline="0" dirty="0" smtClean="0"/>
              <a:t>Use the other copy as the working folder that will then be loaded onto your university’s server or wherever you are housing your externalized resources</a:t>
            </a:r>
            <a:endParaRPr lang="en-US" dirty="0" smtClean="0"/>
          </a:p>
          <a:p>
            <a:pPr marL="640594" lvl="1" indent="-174708">
              <a:buFont typeface="Arial" pitchFamily="34" charset="0"/>
              <a:buChar char="•"/>
            </a:pPr>
            <a:r>
              <a:rPr lang="en-US" dirty="0" smtClean="0"/>
              <a:t>Clear out all files in the working</a:t>
            </a:r>
            <a:r>
              <a:rPr lang="en-US" baseline="0" dirty="0" smtClean="0"/>
              <a:t> folder.</a:t>
            </a:r>
          </a:p>
          <a:p>
            <a:pPr marL="640594" lvl="1" indent="-174708">
              <a:buFont typeface="Arial" pitchFamily="34" charset="0"/>
              <a:buChar char="•"/>
            </a:pPr>
            <a:r>
              <a:rPr lang="en-US" baseline="0" dirty="0" smtClean="0"/>
              <a:t>From your reference folder, choose the file you wish you customize and open in the appropriate application.</a:t>
            </a:r>
          </a:p>
          <a:p>
            <a:pPr marL="1106481" lvl="2" indent="-174708">
              <a:buFont typeface="Arial" pitchFamily="34" charset="0"/>
              <a:buChar char="•"/>
            </a:pPr>
            <a:r>
              <a:rPr lang="en-US" baseline="0" dirty="0" smtClean="0"/>
              <a:t>For example, in the videos that will follow, I will open up the default catalog homepage_A0.html file, the baseline CSS file, and the baseline strings.properties file.</a:t>
            </a:r>
          </a:p>
          <a:p>
            <a:pPr marL="1106481" lvl="2" indent="-174708">
              <a:buFont typeface="Arial" pitchFamily="34" charset="0"/>
              <a:buChar char="•"/>
            </a:pPr>
            <a:r>
              <a:rPr lang="en-US" baseline="0" dirty="0" smtClean="0"/>
              <a:t>I will make any intended changes and save the files in the working folder using the exact files names baseline Banner assigns. </a:t>
            </a:r>
          </a:p>
          <a:p>
            <a:pPr marL="640594" lvl="1" indent="-174708">
              <a:buFont typeface="Arial" pitchFamily="34" charset="0"/>
              <a:buChar char="•"/>
            </a:pPr>
            <a:r>
              <a:rPr lang="en-US" baseline="0" dirty="0" smtClean="0"/>
              <a:t>Once all of the customizations have been made, I will then send the _shared folder to our IT Webmaster to load into the externalized resourceroot directory (server)</a:t>
            </a:r>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18</a:t>
            </a:fld>
            <a:endParaRPr lang="en-US" dirty="0"/>
          </a:p>
        </p:txBody>
      </p:sp>
    </p:spTree>
    <p:extLst>
      <p:ext uri="{BB962C8B-B14F-4D97-AF65-F5344CB8AC3E}">
        <p14:creationId xmlns:p14="http://schemas.microsoft.com/office/powerpoint/2010/main" val="90233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Discuss history of BU and the reasoning behind our customizations </a:t>
            </a:r>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5</a:t>
            </a:fld>
            <a:endParaRPr lang="en-US" dirty="0"/>
          </a:p>
        </p:txBody>
      </p:sp>
    </p:spTree>
    <p:extLst>
      <p:ext uri="{BB962C8B-B14F-4D97-AF65-F5344CB8AC3E}">
        <p14:creationId xmlns:p14="http://schemas.microsoft.com/office/powerpoint/2010/main" val="41958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r>
              <a:rPr lang="en-US" dirty="0" smtClean="0"/>
              <a:t>1861</a:t>
            </a:r>
            <a:r>
              <a:rPr lang="en-US" baseline="0" dirty="0" smtClean="0"/>
              <a:t> – CU was est. as a small, private liberal arts university in Southern CA</a:t>
            </a:r>
          </a:p>
          <a:p>
            <a:pPr marL="1085850" lvl="2" indent="-171450">
              <a:buFont typeface="Arial" pitchFamily="34" charset="0"/>
              <a:buChar char="•"/>
            </a:pPr>
            <a:r>
              <a:rPr lang="en-US" baseline="0" dirty="0" smtClean="0"/>
              <a:t>Serves the traditional 18-24 year olds</a:t>
            </a:r>
          </a:p>
          <a:p>
            <a:pPr marL="628650" lvl="1" indent="-171450">
              <a:buFont typeface="Arial" pitchFamily="34" charset="0"/>
              <a:buChar char="•"/>
            </a:pPr>
            <a:r>
              <a:rPr lang="en-US" baseline="0" dirty="0" smtClean="0"/>
              <a:t>1958 – CUC was est. as part of the CU systems</a:t>
            </a:r>
          </a:p>
          <a:p>
            <a:pPr marL="1085850" lvl="2" indent="-171450">
              <a:buFont typeface="Arial" pitchFamily="34" charset="0"/>
              <a:buChar char="•"/>
            </a:pPr>
            <a:r>
              <a:rPr lang="en-US" baseline="0" dirty="0" smtClean="0"/>
              <a:t>Meet the needs of military personnel transitioning back into civilian life</a:t>
            </a:r>
          </a:p>
          <a:p>
            <a:pPr marL="1085850" lvl="2" indent="-171450">
              <a:buFont typeface="Arial" pitchFamily="34" charset="0"/>
              <a:buChar char="•"/>
            </a:pPr>
            <a:r>
              <a:rPr lang="en-US" baseline="0" dirty="0" smtClean="0"/>
              <a:t>Because of this population, our students were typically older than the traditional CU student</a:t>
            </a:r>
          </a:p>
          <a:p>
            <a:pPr marL="628650" lvl="1" indent="-171450">
              <a:buFont typeface="Arial" pitchFamily="34" charset="0"/>
              <a:buChar char="•"/>
            </a:pPr>
            <a:r>
              <a:rPr lang="en-US" baseline="0" dirty="0" smtClean="0"/>
              <a:t>For over 50 years, our audiences were so different, WASC suggested CUC separate from CU</a:t>
            </a:r>
          </a:p>
          <a:p>
            <a:pPr marL="628650" lvl="1" indent="-171450">
              <a:buFont typeface="Arial" pitchFamily="34" charset="0"/>
              <a:buChar char="•"/>
            </a:pPr>
            <a:r>
              <a:rPr lang="en-US" baseline="0" dirty="0" smtClean="0"/>
              <a:t>In 2010, CUC became BU</a:t>
            </a:r>
          </a:p>
          <a:p>
            <a:pPr marL="628650" lvl="1" indent="-171450">
              <a:buFont typeface="Arial" pitchFamily="34" charset="0"/>
              <a:buChar char="•"/>
            </a:pPr>
            <a:r>
              <a:rPr lang="en-US" baseline="0" dirty="0" smtClean="0"/>
              <a:t>Because of the name change, brand awareness has been our major marketing initiative</a:t>
            </a:r>
          </a:p>
          <a:p>
            <a:pPr marL="1085850" lvl="2" indent="-171450">
              <a:buFont typeface="Arial" pitchFamily="34" charset="0"/>
              <a:buChar char="•"/>
            </a:pPr>
            <a:r>
              <a:rPr lang="en-US" baseline="0" dirty="0" smtClean="0"/>
              <a:t>Students highly identified with the CU name</a:t>
            </a:r>
          </a:p>
          <a:p>
            <a:pPr marL="1085850" lvl="2" indent="-171450">
              <a:buFont typeface="Arial" pitchFamily="34" charset="0"/>
              <a:buChar char="•"/>
            </a:pPr>
            <a:r>
              <a:rPr lang="en-US" baseline="0" dirty="0" smtClean="0"/>
              <a:t>We were in a place where we had 50 years of history but were essentially a start-up</a:t>
            </a:r>
          </a:p>
          <a:p>
            <a:pPr marL="1085850" lvl="2" indent="-171450">
              <a:buFont typeface="Arial" pitchFamily="34" charset="0"/>
              <a:buChar char="•"/>
            </a:pPr>
            <a:r>
              <a:rPr lang="en-US" baseline="0" dirty="0" smtClean="0"/>
              <a:t>So to begin getting students to identify with the new brand, it was crucial for us to keep all web platforms consistently displaying the brand name</a:t>
            </a:r>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6</a:t>
            </a:fld>
            <a:endParaRPr lang="en-US" dirty="0"/>
          </a:p>
        </p:txBody>
      </p:sp>
    </p:spTree>
    <p:extLst>
      <p:ext uri="{BB962C8B-B14F-4D97-AF65-F5344CB8AC3E}">
        <p14:creationId xmlns:p14="http://schemas.microsoft.com/office/powerpoint/2010/main" val="280020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a quest</a:t>
            </a:r>
            <a:r>
              <a:rPr lang="en-US" baseline="0" dirty="0" smtClean="0"/>
              <a:t> to create consistency across all platforms, we decided to explore the possibilities with Ellucian’s Flexible Registration site</a:t>
            </a:r>
          </a:p>
          <a:p>
            <a:pPr marL="171450" indent="-171450">
              <a:buFont typeface="Arial" pitchFamily="34" charset="0"/>
              <a:buChar char="•"/>
            </a:pPr>
            <a:r>
              <a:rPr lang="en-US" baseline="0" dirty="0" smtClean="0"/>
              <a:t>In the next couple of slides, I am going to show you the consistency that we feel we have created and point out what is customizable in this application</a:t>
            </a:r>
          </a:p>
          <a:p>
            <a:pPr marL="171450" indent="-171450">
              <a:buFont typeface="Arial" pitchFamily="34" charset="0"/>
              <a:buChar char="•"/>
            </a:pPr>
            <a:endParaRPr lang="en-US" dirty="0" smtClean="0"/>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7</a:t>
            </a:fld>
            <a:endParaRPr lang="en-US" dirty="0"/>
          </a:p>
        </p:txBody>
      </p:sp>
    </p:spTree>
    <p:extLst>
      <p:ext uri="{BB962C8B-B14F-4D97-AF65-F5344CB8AC3E}">
        <p14:creationId xmlns:p14="http://schemas.microsoft.com/office/powerpoint/2010/main" val="7068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These are the pieces I learned to be customizable</a:t>
            </a:r>
            <a:r>
              <a:rPr lang="en-US" baseline="0" dirty="0" smtClean="0"/>
              <a:t> in Ellucian’s Flexible registration site</a:t>
            </a:r>
          </a:p>
          <a:p>
            <a:pPr marL="171450" indent="-171450">
              <a:buFont typeface="Arial" pitchFamily="34" charset="0"/>
              <a:buChar char="•"/>
            </a:pPr>
            <a:r>
              <a:rPr lang="en-US" baseline="0" dirty="0" smtClean="0"/>
              <a:t>I am now going to show you the output of our university’s customizations </a:t>
            </a:r>
          </a:p>
          <a:p>
            <a:pPr marL="171450" indent="-171450">
              <a:buFont typeface="Arial" pitchFamily="34" charset="0"/>
              <a:buChar char="•"/>
            </a:pPr>
            <a:r>
              <a:rPr lang="en-US" baseline="0" dirty="0" smtClean="0"/>
              <a:t>Discuss the _Shared folder here</a:t>
            </a:r>
            <a:endParaRPr lang="en-US" dirty="0" smtClean="0"/>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8</a:t>
            </a:fld>
            <a:endParaRPr lang="en-US" dirty="0"/>
          </a:p>
        </p:txBody>
      </p:sp>
    </p:spTree>
    <p:extLst>
      <p:ext uri="{BB962C8B-B14F-4D97-AF65-F5344CB8AC3E}">
        <p14:creationId xmlns:p14="http://schemas.microsoft.com/office/powerpoint/2010/main" val="51655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a:t>
            </a:r>
            <a:r>
              <a:rPr lang="en-US" baseline="0" dirty="0" smtClean="0"/>
              <a:t> is our externally facing website</a:t>
            </a:r>
          </a:p>
          <a:p>
            <a:pPr marL="628650" lvl="1" indent="-171450">
              <a:buFontTx/>
              <a:buChar char="•"/>
            </a:pPr>
            <a:r>
              <a:rPr lang="en-US" baseline="0" dirty="0" smtClean="0"/>
              <a:t>Primary colors shown are gold, maroon, gray</a:t>
            </a:r>
          </a:p>
          <a:p>
            <a:pPr marL="628650" lvl="1" indent="-171450">
              <a:buFontTx/>
              <a:buChar char="•"/>
            </a:pPr>
            <a:r>
              <a:rPr lang="en-US" baseline="0" dirty="0" smtClean="0"/>
              <a:t>Part of our customization strategy was to bring these colors into the Banner applications</a:t>
            </a:r>
          </a:p>
          <a:p>
            <a:pPr marL="171450" lvl="0" indent="-171450">
              <a:buFontTx/>
              <a:buChar char="•"/>
            </a:pPr>
            <a:r>
              <a:rPr lang="en-US" baseline="0" dirty="0" smtClean="0"/>
              <a:t>Here is our customized Banner Self-Service homepage</a:t>
            </a:r>
          </a:p>
          <a:p>
            <a:pPr marL="628650" lvl="1" indent="-171450">
              <a:buFontTx/>
              <a:buChar char="•"/>
            </a:pPr>
            <a:r>
              <a:rPr lang="en-US" baseline="0" dirty="0" smtClean="0"/>
              <a:t>We customized images including the background header image and the main block image with our brand colors and student profiles</a:t>
            </a:r>
          </a:p>
          <a:p>
            <a:pPr marL="628650" lvl="1" indent="-171450">
              <a:buFontTx/>
              <a:buChar char="•"/>
            </a:pPr>
            <a:r>
              <a:rPr lang="en-US" baseline="0" dirty="0" smtClean="0"/>
              <a:t>Students access this site through our website or similarly branded student portal</a:t>
            </a:r>
          </a:p>
          <a:p>
            <a:pPr marL="171450" lvl="0" indent="-171450">
              <a:buFontTx/>
              <a:buChar char="•"/>
            </a:pPr>
            <a:r>
              <a:rPr lang="en-US" baseline="0" dirty="0" smtClean="0"/>
              <a:t>Here is one of our customized flexible registration catalogs</a:t>
            </a:r>
          </a:p>
          <a:p>
            <a:pPr marL="628650" lvl="1" indent="-171450">
              <a:buFontTx/>
              <a:buChar char="•"/>
            </a:pPr>
            <a:r>
              <a:rPr lang="en-US" baseline="0" dirty="0" smtClean="0"/>
              <a:t>Following similar patterns, we utilized our university’s style guide to bring in our brand image into the application</a:t>
            </a:r>
          </a:p>
          <a:p>
            <a:pPr marL="628650" lvl="1" indent="-171450">
              <a:buFontTx/>
              <a:buChar char="•"/>
            </a:pPr>
            <a:r>
              <a:rPr lang="en-US" baseline="0" dirty="0" smtClean="0"/>
              <a:t>Similar to Banner Self Service, this application is accessed from our website and/or with the direct URL</a:t>
            </a:r>
          </a:p>
          <a:p>
            <a:pPr marL="628650" lvl="1" indent="-171450">
              <a:buFontTx/>
              <a:buChar char="•"/>
            </a:pPr>
            <a:r>
              <a:rPr lang="en-US" baseline="0" dirty="0" smtClean="0"/>
              <a:t>When students click on the registration link from our ExEd program pages, they land in one of our many catalolgs</a:t>
            </a:r>
          </a:p>
          <a:p>
            <a:pPr marL="1085850" lvl="2" indent="-171450">
              <a:buFontTx/>
              <a:buChar char="•"/>
            </a:pPr>
            <a:r>
              <a:rPr lang="en-US" baseline="0" dirty="0" smtClean="0"/>
              <a:t>We didn’t want students to feel they were being sent all over cyber space…so that was our major goal in making these customizations</a:t>
            </a:r>
          </a:p>
          <a:p>
            <a:pPr marL="171450" lvl="0" indent="-171450">
              <a:buFontTx/>
              <a:buChar char="•"/>
            </a:pPr>
            <a:r>
              <a:rPr lang="en-US" baseline="0" dirty="0" smtClean="0"/>
              <a:t>To get this look, we customized the logo, content, catalog homepage content, color scheme and icons/images</a:t>
            </a:r>
          </a:p>
          <a:p>
            <a:pPr marL="171450" lvl="0" indent="-171450">
              <a:buFontTx/>
              <a:buChar char="•"/>
            </a:pPr>
            <a:r>
              <a:rPr lang="en-US" baseline="0" dirty="0" smtClean="0"/>
              <a:t>All of the customizations made required access to the _shared folder (resource directory) </a:t>
            </a:r>
          </a:p>
          <a:p>
            <a:pPr marL="628650" lvl="1" indent="-171450">
              <a:buFontTx/>
              <a:buChar char="•"/>
            </a:pPr>
            <a:r>
              <a:rPr lang="en-US" baseline="0" dirty="0" smtClean="0"/>
              <a:t>This is where all files that the Flex Reg application downloads reside</a:t>
            </a:r>
          </a:p>
          <a:p>
            <a:pPr marL="628650" lvl="1" indent="-171450">
              <a:buFontTx/>
              <a:buChar char="•"/>
            </a:pPr>
            <a:r>
              <a:rPr lang="en-US" baseline="0" dirty="0" smtClean="0"/>
              <a:t>This is the folder you will externalize to replace baseline banner files with your customized files</a:t>
            </a:r>
          </a:p>
          <a:p>
            <a:pPr marL="628650" lvl="1" indent="-171450">
              <a:buFontTx/>
              <a:buChar char="•"/>
            </a:pPr>
            <a:r>
              <a:rPr lang="en-US" baseline="0" dirty="0" smtClean="0"/>
              <a:t>Stacey will go more in-depth on this later on in the presentation</a:t>
            </a:r>
          </a:p>
          <a:p>
            <a:pPr marL="171450" lvl="0" indent="-171450">
              <a:buFontTx/>
              <a:buChar char="•"/>
            </a:pPr>
            <a:r>
              <a:rPr lang="en-US" b="1" baseline="0" dirty="0" smtClean="0"/>
              <a:t>LOGO</a:t>
            </a:r>
          </a:p>
          <a:p>
            <a:pPr marL="628650" lvl="1" indent="-171450">
              <a:buFontTx/>
              <a:buChar char="•"/>
            </a:pPr>
            <a:r>
              <a:rPr lang="en-US" b="0" baseline="0" dirty="0" smtClean="0"/>
              <a:t>Image file in the assets subfolder of the resource directory</a:t>
            </a:r>
          </a:p>
          <a:p>
            <a:pPr marL="628650" lvl="1" indent="-171450">
              <a:buFontTx/>
              <a:buChar char="•"/>
            </a:pPr>
            <a:r>
              <a:rPr lang="en-US" b="0" baseline="0" dirty="0" smtClean="0"/>
              <a:t>Baseline downloads the sungard university logo</a:t>
            </a:r>
          </a:p>
          <a:p>
            <a:pPr marL="628650" lvl="1" indent="-171450">
              <a:buFontTx/>
              <a:buChar char="•"/>
            </a:pPr>
            <a:r>
              <a:rPr lang="en-US" b="0" baseline="0" dirty="0" smtClean="0"/>
              <a:t>Please keep the dimensions of the logo the same 212px x 32px</a:t>
            </a:r>
          </a:p>
          <a:p>
            <a:pPr marL="628650" lvl="1" indent="-171450">
              <a:buFontTx/>
              <a:buChar char="•"/>
            </a:pPr>
            <a:r>
              <a:rPr lang="en-US" b="0" baseline="0" dirty="0" smtClean="0"/>
              <a:t>Necessary change prior to going live</a:t>
            </a:r>
          </a:p>
          <a:p>
            <a:pPr marL="171450" lvl="0" indent="-171450">
              <a:buFontTx/>
              <a:buChar char="•"/>
            </a:pPr>
            <a:r>
              <a:rPr lang="en-US" b="1" baseline="0" dirty="0" smtClean="0"/>
              <a:t>CONTENT (TEXT)</a:t>
            </a:r>
          </a:p>
          <a:p>
            <a:pPr marL="628650" lvl="1" indent="-171450">
              <a:buFontTx/>
              <a:buChar char="•"/>
            </a:pPr>
            <a:r>
              <a:rPr lang="en-US" b="0" baseline="0" dirty="0" smtClean="0"/>
              <a:t>Properties file in the locale subfolder of the resource directory</a:t>
            </a:r>
          </a:p>
          <a:p>
            <a:pPr marL="628650" lvl="1" indent="-171450">
              <a:buFontTx/>
              <a:buChar char="•"/>
            </a:pPr>
            <a:r>
              <a:rPr lang="en-US" b="0" baseline="0" dirty="0" smtClean="0"/>
              <a:t>Baseline banner downloads sungard university references</a:t>
            </a:r>
          </a:p>
          <a:p>
            <a:pPr marL="628650" lvl="1" indent="-171450">
              <a:buFontTx/>
              <a:buChar char="•"/>
            </a:pPr>
            <a:r>
              <a:rPr lang="en-US" b="0" baseline="0" dirty="0" smtClean="0"/>
              <a:t>You can take this further and customize the content to meet your institutions language</a:t>
            </a:r>
          </a:p>
          <a:p>
            <a:pPr marL="1085850" lvl="2" indent="-171450">
              <a:buFontTx/>
              <a:buChar char="•"/>
            </a:pPr>
            <a:r>
              <a:rPr lang="en-US" b="0" baseline="0" dirty="0" smtClean="0"/>
              <a:t>CEU/PDU, Invoice, Registration Disclosure</a:t>
            </a:r>
          </a:p>
          <a:p>
            <a:pPr marL="628650" lvl="1" indent="-171450">
              <a:buFontTx/>
              <a:buChar char="•"/>
            </a:pPr>
            <a:r>
              <a:rPr lang="en-US" b="0" baseline="0" dirty="0" smtClean="0"/>
              <a:t>Necessary change</a:t>
            </a:r>
          </a:p>
          <a:p>
            <a:pPr marL="171450" lvl="0" indent="-171450">
              <a:buFontTx/>
              <a:buChar char="•"/>
            </a:pPr>
            <a:r>
              <a:rPr lang="en-US" b="1" baseline="0" dirty="0" smtClean="0"/>
              <a:t>CATALOG HOMEPAGE CONTENT</a:t>
            </a:r>
          </a:p>
          <a:p>
            <a:pPr marL="628650" lvl="1" indent="-171450">
              <a:buFontTx/>
              <a:buChar char="•"/>
            </a:pPr>
            <a:r>
              <a:rPr lang="en-US" b="0" baseline="0" dirty="0" smtClean="0"/>
              <a:t>Html file in content subfolder of resource directory</a:t>
            </a:r>
          </a:p>
          <a:p>
            <a:pPr marL="628650" lvl="1" indent="-171450">
              <a:buFontTx/>
              <a:buChar char="•"/>
            </a:pPr>
            <a:r>
              <a:rPr lang="en-US" b="0" baseline="0" dirty="0" smtClean="0"/>
              <a:t>Marketing tool </a:t>
            </a:r>
          </a:p>
          <a:p>
            <a:pPr marL="1085850" lvl="2" indent="-171450">
              <a:buFontTx/>
              <a:buChar char="•"/>
            </a:pPr>
            <a:r>
              <a:rPr lang="en-US" b="0" baseline="0" dirty="0" smtClean="0"/>
              <a:t>Targeted messaging</a:t>
            </a:r>
          </a:p>
          <a:p>
            <a:pPr marL="1085850" lvl="2" indent="-171450">
              <a:buFontTx/>
              <a:buChar char="•"/>
            </a:pPr>
            <a:r>
              <a:rPr lang="en-US" b="0" baseline="0" dirty="0" smtClean="0"/>
              <a:t>Have specific html files for each of our catalogs</a:t>
            </a:r>
          </a:p>
          <a:p>
            <a:pPr marL="628650" lvl="1" indent="-171450">
              <a:buFontTx/>
              <a:buChar char="•"/>
            </a:pPr>
            <a:r>
              <a:rPr lang="en-US" b="0" baseline="0" dirty="0" smtClean="0"/>
              <a:t>Seen across other university catalogs one file that houses general reg info, payment instructions, contact info, etc</a:t>
            </a:r>
          </a:p>
          <a:p>
            <a:pPr marL="628650" lvl="1" indent="-171450">
              <a:buFontTx/>
              <a:buChar char="•"/>
            </a:pPr>
            <a:r>
              <a:rPr lang="en-US" b="0" baseline="0" dirty="0" smtClean="0"/>
              <a:t>Either solution is ok…just do what meets the needs of your institution</a:t>
            </a:r>
          </a:p>
          <a:p>
            <a:pPr marL="628650" lvl="1" indent="-171450">
              <a:buFontTx/>
              <a:buChar char="•"/>
            </a:pPr>
            <a:r>
              <a:rPr lang="en-US" b="0" baseline="0" dirty="0" smtClean="0"/>
              <a:t>Over the past year….realized our permalinks skip this. Might move to one file</a:t>
            </a:r>
          </a:p>
          <a:p>
            <a:pPr marL="628650" lvl="1" indent="-171450">
              <a:buFontTx/>
              <a:buChar char="•"/>
            </a:pPr>
            <a:r>
              <a:rPr lang="en-US" b="0" baseline="0" dirty="0" smtClean="0"/>
              <a:t>Necessary Change</a:t>
            </a:r>
          </a:p>
          <a:p>
            <a:pPr marL="171450" lvl="0" indent="-171450">
              <a:buFontTx/>
              <a:buChar char="•"/>
            </a:pPr>
            <a:r>
              <a:rPr lang="en-US" b="0" baseline="0" dirty="0" smtClean="0"/>
              <a:t>The next two customizations are taking it beyond the min. requirement. We found the following to be the most visually impactful. The two elements are:</a:t>
            </a:r>
          </a:p>
          <a:p>
            <a:pPr marL="628650" lvl="1" indent="-171450">
              <a:buFontTx/>
              <a:buChar char="•"/>
            </a:pPr>
            <a:r>
              <a:rPr lang="en-US" b="0" baseline="0" dirty="0" smtClean="0"/>
              <a:t>Color scheme</a:t>
            </a:r>
          </a:p>
          <a:p>
            <a:pPr marL="628650" lvl="1" indent="-171450">
              <a:buFontTx/>
              <a:buChar char="•"/>
            </a:pPr>
            <a:r>
              <a:rPr lang="en-US" b="0" baseline="0" dirty="0" smtClean="0"/>
              <a:t>Icons and Images</a:t>
            </a:r>
          </a:p>
          <a:p>
            <a:pPr marL="171450" lvl="0" indent="-171450">
              <a:buFontTx/>
              <a:buChar char="•"/>
            </a:pPr>
            <a:r>
              <a:rPr lang="en-US" b="1" baseline="0" dirty="0" smtClean="0"/>
              <a:t>COLOR SCHEME</a:t>
            </a:r>
          </a:p>
          <a:p>
            <a:pPr marL="171450" lvl="0" indent="-171450">
              <a:buFontTx/>
              <a:buChar char="•"/>
            </a:pPr>
            <a:r>
              <a:rPr lang="en-US" b="0" baseline="0" dirty="0" smtClean="0"/>
              <a:t>CSS file in the styles subfolder of the resource directory</a:t>
            </a:r>
          </a:p>
          <a:p>
            <a:pPr marL="171450" lvl="0" indent="-171450">
              <a:buFontTx/>
              <a:buChar char="•"/>
            </a:pPr>
            <a:r>
              <a:rPr lang="en-US" b="0" baseline="0" dirty="0" smtClean="0"/>
              <a:t>Requires going through the entire application, identifying where each css element lives and changing the CSS file with brand/desired colors</a:t>
            </a:r>
          </a:p>
          <a:p>
            <a:pPr marL="171450" lvl="0" indent="-171450">
              <a:buFontTx/>
              <a:buChar char="•"/>
            </a:pPr>
            <a:r>
              <a:rPr lang="en-US" b="0" baseline="0" dirty="0" smtClean="0"/>
              <a:t>Rorry’s trick (CSS inspector alert box) – displays css style information for a given component </a:t>
            </a:r>
          </a:p>
          <a:p>
            <a:pPr marL="628650" lvl="1" indent="-171450">
              <a:buFontTx/>
              <a:buChar char="•"/>
            </a:pPr>
            <a:r>
              <a:rPr lang="en-US" b="0" baseline="0" dirty="0" smtClean="0"/>
              <a:t>SHIFT and Left Mouse</a:t>
            </a:r>
          </a:p>
          <a:p>
            <a:pPr marL="171450" lvl="0" indent="-171450">
              <a:buFontTx/>
              <a:buChar char="•"/>
            </a:pPr>
            <a:r>
              <a:rPr lang="en-US" b="1" baseline="0" dirty="0" smtClean="0"/>
              <a:t>ICONS/IMAGES</a:t>
            </a:r>
          </a:p>
          <a:p>
            <a:pPr marL="171450" lvl="0" indent="-171450">
              <a:buFontTx/>
              <a:buChar char="•"/>
            </a:pPr>
            <a:r>
              <a:rPr lang="en-US" b="0" baseline="0" dirty="0" smtClean="0"/>
              <a:t>JPEG files in the assets subfolder of the resource directory</a:t>
            </a:r>
          </a:p>
          <a:p>
            <a:pPr marL="171450" lvl="0" indent="-171450">
              <a:buFontTx/>
              <a:buChar char="•"/>
            </a:pPr>
            <a:r>
              <a:rPr lang="en-US" b="0" baseline="0" dirty="0" smtClean="0"/>
              <a:t>Took each icon/image we wanted to customize, into Photoshop, and used layers to display our colors</a:t>
            </a:r>
          </a:p>
          <a:p>
            <a:pPr marL="171450" lvl="0" indent="-171450">
              <a:buFontTx/>
              <a:buChar char="•"/>
            </a:pPr>
            <a:r>
              <a:rPr lang="en-US" b="0" baseline="0" dirty="0" smtClean="0"/>
              <a:t>Most Impact  - background header image</a:t>
            </a:r>
          </a:p>
          <a:p>
            <a:pPr marL="628650" lvl="1" indent="-171450">
              <a:buFontTx/>
              <a:buChar char="•"/>
            </a:pPr>
            <a:r>
              <a:rPr lang="en-US" b="0" baseline="0" dirty="0" smtClean="0"/>
              <a:t>Not in the CSS</a:t>
            </a:r>
          </a:p>
          <a:p>
            <a:pPr marL="628650" lvl="1" indent="-171450">
              <a:buFontTx/>
              <a:buChar char="•"/>
            </a:pPr>
            <a:r>
              <a:rPr lang="en-US" b="0" baseline="0" dirty="0" smtClean="0"/>
              <a:t>Repeating image that spans the width of the application</a:t>
            </a:r>
          </a:p>
          <a:p>
            <a:pPr marL="171450" lvl="0" indent="-171450">
              <a:buFontTx/>
              <a:buChar char="•"/>
            </a:pPr>
            <a:r>
              <a:rPr lang="en-US" b="0" baseline="0" dirty="0" smtClean="0"/>
              <a:t>Never change </a:t>
            </a:r>
          </a:p>
          <a:p>
            <a:pPr marL="628650" lvl="1" indent="-171450">
              <a:buFontTx/>
              <a:buChar char="•"/>
            </a:pPr>
            <a:r>
              <a:rPr lang="en-US" b="0" baseline="0" dirty="0" smtClean="0"/>
              <a:t>Name of file</a:t>
            </a:r>
          </a:p>
          <a:p>
            <a:pPr marL="628650" lvl="1" indent="-171450">
              <a:buFontTx/>
              <a:buChar char="•"/>
            </a:pPr>
            <a:r>
              <a:rPr lang="en-US" b="0" baseline="0" dirty="0" smtClean="0"/>
              <a:t>Type of file</a:t>
            </a:r>
          </a:p>
          <a:p>
            <a:pPr marL="628650" lvl="1" indent="-171450">
              <a:buFontTx/>
              <a:buChar char="•"/>
            </a:pPr>
            <a:r>
              <a:rPr lang="en-US" b="0" baseline="0" dirty="0" smtClean="0"/>
              <a:t>Dimensions of images</a:t>
            </a:r>
          </a:p>
          <a:p>
            <a:pPr marL="0" lvl="0" indent="0">
              <a:buFontTx/>
              <a:buNone/>
            </a:pPr>
            <a:endParaRPr lang="en-US" b="0" baseline="0" dirty="0" smtClean="0"/>
          </a:p>
          <a:p>
            <a:pPr marL="171450" lvl="0" indent="-171450">
              <a:buFont typeface="Arial" pitchFamily="34" charset="0"/>
              <a:buChar char="•"/>
            </a:pPr>
            <a:r>
              <a:rPr lang="en-US" b="0" baseline="0" dirty="0" smtClean="0"/>
              <a:t>The browser/app will download only the file names it is setup to load.</a:t>
            </a:r>
          </a:p>
          <a:p>
            <a:pPr marL="171450" lvl="0" indent="-171450">
              <a:buFont typeface="Arial" pitchFamily="34" charset="0"/>
              <a:buChar char="•"/>
            </a:pPr>
            <a:r>
              <a:rPr lang="en-US" b="0" baseline="0" dirty="0" smtClean="0"/>
              <a:t>Will look to your institutions externalized resource directory (Customized Files) first and if there is something there it will load it. If not, it will load baseline files</a:t>
            </a:r>
          </a:p>
          <a:p>
            <a:pPr marL="171450" lvl="0" indent="-171450">
              <a:buFont typeface="Arial" pitchFamily="34" charset="0"/>
              <a:buChar char="•"/>
            </a:pPr>
            <a:endParaRPr lang="en-US" b="0" baseline="0" dirty="0" smtClean="0"/>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9</a:t>
            </a:fld>
            <a:endParaRPr lang="en-US" dirty="0"/>
          </a:p>
        </p:txBody>
      </p:sp>
    </p:spTree>
    <p:extLst>
      <p:ext uri="{BB962C8B-B14F-4D97-AF65-F5344CB8AC3E}">
        <p14:creationId xmlns:p14="http://schemas.microsoft.com/office/powerpoint/2010/main" val="659380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seen an overview</a:t>
            </a:r>
            <a:r>
              <a:rPr lang="en-US" baseline="0" dirty="0" smtClean="0"/>
              <a:t> of what is customizable, Stacey is going to walk us through a functional and technical introduction to the CSS language</a:t>
            </a:r>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10</a:t>
            </a:fld>
            <a:endParaRPr lang="en-US" dirty="0"/>
          </a:p>
        </p:txBody>
      </p:sp>
    </p:spTree>
    <p:extLst>
      <p:ext uri="{BB962C8B-B14F-4D97-AF65-F5344CB8AC3E}">
        <p14:creationId xmlns:p14="http://schemas.microsoft.com/office/powerpoint/2010/main" val="23383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Logo size issue</a:t>
            </a:r>
          </a:p>
          <a:p>
            <a:endParaRPr lang="en-US" dirty="0"/>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11</a:t>
            </a:fld>
            <a:endParaRPr lang="en-US" dirty="0"/>
          </a:p>
        </p:txBody>
      </p:sp>
    </p:spTree>
    <p:extLst>
      <p:ext uri="{BB962C8B-B14F-4D97-AF65-F5344CB8AC3E}">
        <p14:creationId xmlns:p14="http://schemas.microsoft.com/office/powerpoint/2010/main" val="425004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Show how customizations are made</a:t>
            </a:r>
          </a:p>
          <a:p>
            <a:pPr marL="171450" indent="-171450">
              <a:buFontTx/>
              <a:buChar char="-"/>
            </a:pPr>
            <a:r>
              <a:rPr lang="en-US" baseline="0" dirty="0" smtClean="0"/>
              <a:t>Cannot access test environment outside of our firewall, so I made 3 videos so you can see the changes in real time</a:t>
            </a:r>
          </a:p>
          <a:p>
            <a:pPr marL="171450" indent="-171450">
              <a:buFontTx/>
              <a:buChar char="-"/>
            </a:pPr>
            <a:r>
              <a:rPr lang="en-US" baseline="0" dirty="0" smtClean="0"/>
              <a:t>Time constraints</a:t>
            </a:r>
          </a:p>
          <a:p>
            <a:pPr marL="628650" lvl="1" indent="-171450">
              <a:buFontTx/>
              <a:buChar char="-"/>
            </a:pPr>
            <a:r>
              <a:rPr lang="en-US" baseline="0" dirty="0" smtClean="0"/>
              <a:t>Might not get through all</a:t>
            </a:r>
          </a:p>
          <a:p>
            <a:pPr marL="628650" lvl="1" indent="-171450">
              <a:buFontTx/>
              <a:buChar char="-"/>
            </a:pPr>
            <a:r>
              <a:rPr lang="en-US" baseline="0" dirty="0" smtClean="0"/>
              <a:t>We will provide you with a link to a document resource page on our website. There you will find</a:t>
            </a:r>
          </a:p>
          <a:p>
            <a:pPr marL="1085850" lvl="2" indent="-171450">
              <a:buFontTx/>
              <a:buChar char="-"/>
            </a:pPr>
            <a:r>
              <a:rPr lang="en-US" baseline="0" dirty="0" smtClean="0"/>
              <a:t>All three videos to watch at your convenience</a:t>
            </a:r>
          </a:p>
          <a:p>
            <a:pPr marL="1085850" lvl="2" indent="-171450">
              <a:buFontTx/>
              <a:buChar char="-"/>
            </a:pPr>
            <a:r>
              <a:rPr lang="en-US" baseline="0" dirty="0" smtClean="0"/>
              <a:t>Organization spreadsheets</a:t>
            </a:r>
          </a:p>
          <a:p>
            <a:pPr marL="1085850" lvl="2" indent="-171450">
              <a:buFontTx/>
              <a:buChar char="-"/>
            </a:pPr>
            <a:r>
              <a:rPr lang="en-US" baseline="0" dirty="0" smtClean="0"/>
              <a:t>This slideshow</a:t>
            </a:r>
          </a:p>
          <a:p>
            <a:pPr marL="1085850" lvl="2" indent="-171450">
              <a:buFontTx/>
              <a:buChar char="-"/>
            </a:pPr>
            <a:r>
              <a:rPr lang="en-US" baseline="0" dirty="0" smtClean="0"/>
              <a:t>etc</a:t>
            </a:r>
            <a:endParaRPr lang="en-US" dirty="0" smtClean="0"/>
          </a:p>
        </p:txBody>
      </p:sp>
      <p:sp>
        <p:nvSpPr>
          <p:cNvPr id="4" name="Footer Placeholder 3"/>
          <p:cNvSpPr>
            <a:spLocks noGrp="1"/>
          </p:cNvSpPr>
          <p:nvPr>
            <p:ph type="ftr" sz="quarter" idx="10"/>
          </p:nvPr>
        </p:nvSpPr>
        <p:spPr/>
        <p:txBody>
          <a:bodyPr/>
          <a:lstStyle/>
          <a:p>
            <a:pPr>
              <a:defRPr/>
            </a:pPr>
            <a:r>
              <a:rPr lang="en-US" dirty="0" smtClean="0"/>
              <a:t>Session ID 3067</a:t>
            </a:r>
            <a:endParaRPr lang="en-US" dirty="0"/>
          </a:p>
        </p:txBody>
      </p:sp>
      <p:sp>
        <p:nvSpPr>
          <p:cNvPr id="5" name="Slide Number Placeholder 4"/>
          <p:cNvSpPr>
            <a:spLocks noGrp="1"/>
          </p:cNvSpPr>
          <p:nvPr>
            <p:ph type="sldNum" sz="quarter" idx="11"/>
          </p:nvPr>
        </p:nvSpPr>
        <p:spPr/>
        <p:txBody>
          <a:bodyPr/>
          <a:lstStyle/>
          <a:p>
            <a:pPr>
              <a:defRPr/>
            </a:pPr>
            <a:fld id="{66E9DF97-9402-8942-B592-E2F4A0DAE279}" type="slidenum">
              <a:rPr lang="en-US" smtClean="0"/>
              <a:pPr>
                <a:defRPr/>
              </a:pPr>
              <a:t>12</a:t>
            </a:fld>
            <a:endParaRPr lang="en-US" dirty="0"/>
          </a:p>
        </p:txBody>
      </p:sp>
    </p:spTree>
    <p:extLst>
      <p:ext uri="{BB962C8B-B14F-4D97-AF65-F5344CB8AC3E}">
        <p14:creationId xmlns:p14="http://schemas.microsoft.com/office/powerpoint/2010/main" val="1787502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90903" y="352990"/>
            <a:ext cx="4524593" cy="218056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290902" y="2616465"/>
            <a:ext cx="4524593" cy="1752600"/>
          </a:xfrm>
        </p:spPr>
        <p:txBody>
          <a:bodyPr>
            <a:normAutofit/>
          </a:bodyPr>
          <a:lstStyle>
            <a:lvl1pPr marL="0" indent="0" algn="l">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2629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3603625" y="6492875"/>
            <a:ext cx="2133600" cy="365125"/>
          </a:xfrm>
          <a:prstGeom prst="rect">
            <a:avLst/>
          </a:prstGeom>
        </p:spPr>
        <p:txBody>
          <a:bodyPr/>
          <a:lstStyle>
            <a:lvl1pPr algn="ctr">
              <a:defRPr sz="1200" smtClean="0">
                <a:solidFill>
                  <a:schemeClr val="tx1">
                    <a:lumMod val="50000"/>
                    <a:lumOff val="50000"/>
                  </a:schemeClr>
                </a:solidFill>
                <a:ea typeface="+mn-ea"/>
                <a:cs typeface="+mn-cs"/>
              </a:defRPr>
            </a:lvl1pPr>
          </a:lstStyle>
          <a:p>
            <a:pPr>
              <a:defRPr/>
            </a:pPr>
            <a:fld id="{6F1E45B7-1358-DF42-A289-998CEB896130}" type="slidenum">
              <a:rPr lang="en-US"/>
              <a:pPr>
                <a:defRPr/>
              </a:pPr>
              <a:t>‹#›</a:t>
            </a:fld>
            <a:endParaRPr lang="en-US" dirty="0"/>
          </a:p>
        </p:txBody>
      </p:sp>
    </p:spTree>
    <p:extLst>
      <p:ext uri="{BB962C8B-B14F-4D97-AF65-F5344CB8AC3E}">
        <p14:creationId xmlns:p14="http://schemas.microsoft.com/office/powerpoint/2010/main" val="1741405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p:cNvSpPr txBox="1">
            <a:spLocks/>
          </p:cNvSpPr>
          <p:nvPr/>
        </p:nvSpPr>
        <p:spPr>
          <a:xfrm>
            <a:off x="3603625" y="6492875"/>
            <a:ext cx="2133600" cy="365125"/>
          </a:xfrm>
          <a:prstGeom prst="rect">
            <a:avLst/>
          </a:prstGeom>
        </p:spPr>
        <p:txBody>
          <a:bodyPr/>
          <a:lstStyle>
            <a:defPPr>
              <a:defRPr lang="en-US"/>
            </a:defPPr>
            <a:lvl1pPr algn="ctr" rtl="0" fontAlgn="base">
              <a:spcBef>
                <a:spcPct val="0"/>
              </a:spcBef>
              <a:spcAft>
                <a:spcPct val="0"/>
              </a:spcAft>
              <a:defRPr sz="1200"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196E30BA-C622-854D-A242-B06C636C2874}"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898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5"/>
          <p:cNvSpPr txBox="1">
            <a:spLocks/>
          </p:cNvSpPr>
          <p:nvPr/>
        </p:nvSpPr>
        <p:spPr>
          <a:xfrm>
            <a:off x="3603625" y="6492875"/>
            <a:ext cx="2133600" cy="365125"/>
          </a:xfrm>
          <a:prstGeom prst="rect">
            <a:avLst/>
          </a:prstGeom>
        </p:spPr>
        <p:txBody>
          <a:bodyPr/>
          <a:lstStyle>
            <a:defPPr>
              <a:defRPr lang="en-US"/>
            </a:defPPr>
            <a:lvl1pPr algn="ctr" rtl="0" fontAlgn="base">
              <a:spcBef>
                <a:spcPct val="0"/>
              </a:spcBef>
              <a:spcAft>
                <a:spcPct val="0"/>
              </a:spcAft>
              <a:defRPr sz="1200"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59C96B67-08CE-6B4D-8150-DD1BF0F4BEDB}" type="slidenum">
              <a:rPr lang="en-US" smtClean="0"/>
              <a:pPr>
                <a:defRPr/>
              </a:pPr>
              <a:t>‹#›</a:t>
            </a:fld>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07955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3603625" y="6492875"/>
            <a:ext cx="2133600" cy="365125"/>
          </a:xfrm>
          <a:prstGeom prst="rect">
            <a:avLst/>
          </a:prstGeom>
        </p:spPr>
        <p:txBody>
          <a:bodyPr/>
          <a:lstStyle>
            <a:lvl1pPr algn="ctr">
              <a:defRPr sz="1200" smtClean="0">
                <a:solidFill>
                  <a:schemeClr val="tx1">
                    <a:lumMod val="50000"/>
                    <a:lumOff val="50000"/>
                  </a:schemeClr>
                </a:solidFill>
                <a:ea typeface="+mn-ea"/>
                <a:cs typeface="+mn-cs"/>
              </a:defRPr>
            </a:lvl1pPr>
          </a:lstStyle>
          <a:p>
            <a:pPr>
              <a:defRPr/>
            </a:pPr>
            <a:fld id="{95592CB1-B04F-C140-846D-2D83F1DC38F4}" type="slidenum">
              <a:rPr lang="en-US"/>
              <a:pPr>
                <a:defRPr/>
              </a:pPr>
              <a:t>‹#›</a:t>
            </a:fld>
            <a:endParaRPr lang="en-US" dirty="0"/>
          </a:p>
        </p:txBody>
      </p:sp>
    </p:spTree>
    <p:extLst>
      <p:ext uri="{BB962C8B-B14F-4D97-AF65-F5344CB8AC3E}">
        <p14:creationId xmlns:p14="http://schemas.microsoft.com/office/powerpoint/2010/main" val="2434335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5997575"/>
            <a:ext cx="9144000" cy="8604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Slide Number Placeholder 5"/>
          <p:cNvSpPr>
            <a:spLocks noGrp="1"/>
          </p:cNvSpPr>
          <p:nvPr>
            <p:ph type="sldNum" sz="quarter" idx="10"/>
          </p:nvPr>
        </p:nvSpPr>
        <p:spPr>
          <a:xfrm>
            <a:off x="3603625" y="6492875"/>
            <a:ext cx="2133600" cy="365125"/>
          </a:xfrm>
          <a:prstGeom prst="rect">
            <a:avLst/>
          </a:prstGeom>
        </p:spPr>
        <p:txBody>
          <a:bodyPr/>
          <a:lstStyle>
            <a:lvl1pPr algn="ctr">
              <a:defRPr sz="1200" smtClean="0">
                <a:solidFill>
                  <a:schemeClr val="tx1">
                    <a:lumMod val="50000"/>
                    <a:lumOff val="50000"/>
                  </a:schemeClr>
                </a:solidFill>
                <a:ea typeface="+mn-ea"/>
                <a:cs typeface="+mn-cs"/>
              </a:defRPr>
            </a:lvl1pPr>
          </a:lstStyle>
          <a:p>
            <a:pPr>
              <a:defRPr/>
            </a:pPr>
            <a:fld id="{73D039AC-70A2-C845-BE22-61EC1329FCBF}" type="slidenum">
              <a:rPr lang="en-US"/>
              <a:pPr>
                <a:defRPr/>
              </a:pPr>
              <a:t>‹#›</a:t>
            </a:fld>
            <a:endParaRPr lang="en-US" dirty="0"/>
          </a:p>
        </p:txBody>
      </p:sp>
    </p:spTree>
    <p:extLst>
      <p:ext uri="{BB962C8B-B14F-4D97-AF65-F5344CB8AC3E}">
        <p14:creationId xmlns:p14="http://schemas.microsoft.com/office/powerpoint/2010/main" val="952778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9185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Slide Number Placeholder 5"/>
          <p:cNvSpPr>
            <a:spLocks noGrp="1"/>
          </p:cNvSpPr>
          <p:nvPr>
            <p:ph type="sldNum" sz="quarter" idx="10"/>
          </p:nvPr>
        </p:nvSpPr>
        <p:spPr>
          <a:xfrm>
            <a:off x="3603625" y="6492875"/>
            <a:ext cx="2133600" cy="365125"/>
          </a:xfrm>
          <a:prstGeom prst="rect">
            <a:avLst/>
          </a:prstGeom>
        </p:spPr>
        <p:txBody>
          <a:bodyPr/>
          <a:lstStyle>
            <a:lvl1pPr algn="ctr">
              <a:defRPr sz="1200" smtClean="0">
                <a:solidFill>
                  <a:schemeClr val="tx1">
                    <a:lumMod val="50000"/>
                    <a:lumOff val="50000"/>
                  </a:schemeClr>
                </a:solidFill>
                <a:ea typeface="+mn-ea"/>
                <a:cs typeface="+mn-cs"/>
              </a:defRPr>
            </a:lvl1pPr>
          </a:lstStyle>
          <a:p>
            <a:pPr>
              <a:defRPr/>
            </a:pPr>
            <a:fld id="{38EA7F17-78C2-284F-9E30-CB83007A1998}" type="slidenum">
              <a:rPr lang="en-US"/>
              <a:pPr>
                <a:defRPr/>
              </a:pPr>
              <a:t>‹#›</a:t>
            </a:fld>
            <a:endParaRPr lang="en-US" dirty="0"/>
          </a:p>
        </p:txBody>
      </p:sp>
    </p:spTree>
    <p:extLst>
      <p:ext uri="{BB962C8B-B14F-4D97-AF65-F5344CB8AC3E}">
        <p14:creationId xmlns:p14="http://schemas.microsoft.com/office/powerpoint/2010/main" val="35413328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603625" y="6492875"/>
            <a:ext cx="2133600" cy="365125"/>
          </a:xfrm>
          <a:prstGeom prst="rect">
            <a:avLst/>
          </a:prstGeom>
        </p:spPr>
        <p:txBody>
          <a:bodyPr/>
          <a:lstStyle>
            <a:lvl1pPr algn="ctr">
              <a:defRPr sz="1200" smtClean="0">
                <a:solidFill>
                  <a:schemeClr val="tx1">
                    <a:lumMod val="50000"/>
                    <a:lumOff val="50000"/>
                  </a:schemeClr>
                </a:solidFill>
                <a:ea typeface="+mn-ea"/>
                <a:cs typeface="+mn-cs"/>
              </a:defRPr>
            </a:lvl1pPr>
          </a:lstStyle>
          <a:p>
            <a:pPr>
              <a:defRPr/>
            </a:pPr>
            <a:fld id="{7DDAA392-E677-B940-9912-1CDA53904855}" type="slidenum">
              <a:rPr lang="en-US"/>
              <a:pPr>
                <a:defRPr/>
              </a:pPr>
              <a:t>‹#›</a:t>
            </a:fld>
            <a:endParaRPr lang="en-US" dirty="0"/>
          </a:p>
        </p:txBody>
      </p:sp>
    </p:spTree>
    <p:extLst>
      <p:ext uri="{BB962C8B-B14F-4D97-AF65-F5344CB8AC3E}">
        <p14:creationId xmlns:p14="http://schemas.microsoft.com/office/powerpoint/2010/main" val="23494154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4000" y="230188"/>
            <a:ext cx="86629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3600" kern="1200">
          <a:solidFill>
            <a:srgbClr val="595959"/>
          </a:solidFill>
          <a:latin typeface="Arial"/>
          <a:ea typeface="ＭＳ Ｐゴシック" charset="0"/>
          <a:cs typeface="Arial"/>
        </a:defRPr>
      </a:lvl1pPr>
      <a:lvl2pPr algn="l" defTabSz="457200" rtl="0" eaLnBrk="1" fontAlgn="base" hangingPunct="1">
        <a:spcBef>
          <a:spcPct val="0"/>
        </a:spcBef>
        <a:spcAft>
          <a:spcPct val="0"/>
        </a:spcAft>
        <a:defRPr sz="3600">
          <a:solidFill>
            <a:srgbClr val="595959"/>
          </a:solidFill>
          <a:latin typeface="Arial" charset="0"/>
          <a:ea typeface="ＭＳ Ｐゴシック" charset="0"/>
        </a:defRPr>
      </a:lvl2pPr>
      <a:lvl3pPr algn="l" defTabSz="457200" rtl="0" eaLnBrk="1" fontAlgn="base" hangingPunct="1">
        <a:spcBef>
          <a:spcPct val="0"/>
        </a:spcBef>
        <a:spcAft>
          <a:spcPct val="0"/>
        </a:spcAft>
        <a:defRPr sz="3600">
          <a:solidFill>
            <a:srgbClr val="595959"/>
          </a:solidFill>
          <a:latin typeface="Arial" charset="0"/>
          <a:ea typeface="ＭＳ Ｐゴシック" charset="0"/>
        </a:defRPr>
      </a:lvl3pPr>
      <a:lvl4pPr algn="l" defTabSz="457200" rtl="0" eaLnBrk="1" fontAlgn="base" hangingPunct="1">
        <a:spcBef>
          <a:spcPct val="0"/>
        </a:spcBef>
        <a:spcAft>
          <a:spcPct val="0"/>
        </a:spcAft>
        <a:defRPr sz="3600">
          <a:solidFill>
            <a:srgbClr val="595959"/>
          </a:solidFill>
          <a:latin typeface="Arial" charset="0"/>
          <a:ea typeface="ＭＳ Ｐゴシック" charset="0"/>
        </a:defRPr>
      </a:lvl4pPr>
      <a:lvl5pPr algn="l" defTabSz="457200" rtl="0" eaLnBrk="1" fontAlgn="base" hangingPunct="1">
        <a:spcBef>
          <a:spcPct val="0"/>
        </a:spcBef>
        <a:spcAft>
          <a:spcPct val="0"/>
        </a:spcAft>
        <a:defRPr sz="3600">
          <a:solidFill>
            <a:srgbClr val="595959"/>
          </a:solidFill>
          <a:latin typeface="Arial" charset="0"/>
          <a:ea typeface="ＭＳ Ｐゴシック" charset="0"/>
        </a:defRPr>
      </a:lvl5pPr>
      <a:lvl6pPr marL="457200" algn="l" defTabSz="457200" rtl="0" eaLnBrk="1" fontAlgn="base" hangingPunct="1">
        <a:spcBef>
          <a:spcPct val="0"/>
        </a:spcBef>
        <a:spcAft>
          <a:spcPct val="0"/>
        </a:spcAft>
        <a:defRPr sz="3600">
          <a:solidFill>
            <a:srgbClr val="595959"/>
          </a:solidFill>
          <a:latin typeface="Arial" charset="0"/>
          <a:ea typeface="ＭＳ Ｐゴシック" charset="0"/>
        </a:defRPr>
      </a:lvl6pPr>
      <a:lvl7pPr marL="914400" algn="l" defTabSz="457200" rtl="0" eaLnBrk="1" fontAlgn="base" hangingPunct="1">
        <a:spcBef>
          <a:spcPct val="0"/>
        </a:spcBef>
        <a:spcAft>
          <a:spcPct val="0"/>
        </a:spcAft>
        <a:defRPr sz="3600">
          <a:solidFill>
            <a:srgbClr val="595959"/>
          </a:solidFill>
          <a:latin typeface="Arial" charset="0"/>
          <a:ea typeface="ＭＳ Ｐゴシック" charset="0"/>
        </a:defRPr>
      </a:lvl7pPr>
      <a:lvl8pPr marL="1371600" algn="l" defTabSz="457200" rtl="0" eaLnBrk="1" fontAlgn="base" hangingPunct="1">
        <a:spcBef>
          <a:spcPct val="0"/>
        </a:spcBef>
        <a:spcAft>
          <a:spcPct val="0"/>
        </a:spcAft>
        <a:defRPr sz="3600">
          <a:solidFill>
            <a:srgbClr val="595959"/>
          </a:solidFill>
          <a:latin typeface="Arial" charset="0"/>
          <a:ea typeface="ＭＳ Ｐゴシック" charset="0"/>
        </a:defRPr>
      </a:lvl8pPr>
      <a:lvl9pPr marL="1828800" algn="l" defTabSz="457200" rtl="0" eaLnBrk="1" fontAlgn="base" hangingPunct="1">
        <a:spcBef>
          <a:spcPct val="0"/>
        </a:spcBef>
        <a:spcAft>
          <a:spcPct val="0"/>
        </a:spcAft>
        <a:defRPr sz="3600">
          <a:solidFill>
            <a:srgbClr val="595959"/>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04F5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04F5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04F5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04F5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04F5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myfiles.brandman.edu\departments\univcollege\data\IT\Caroline\Ellucian%20Live!\2014%20Presentation\Video%20Tutorials\HomePage-Content-Customizations-Ellucian\HomePage-Content-Customizations-Ellucian\HomePage-Content-Customizations-Ellucian_controller.swf"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myfiles.brandman.edu\departments\univcollege\data\IT\Caroline\Ellucian%20Live!\2014%20Presentation\Video%20Tutorials\CSS-Customizations-Tutorial-Ellucian\CSS-Customizations-Tutorial-Ellucian\CSS-Customizations-Tutorial-Ellucian_controller.sw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myfiles.brandman.edu\departments\univcollege\data\IT\Caroline\Ellucian%20Live!\2014%20Presentation\Video%20Tutorials\Background%20Header%20Image%20Customizations\Background%20Header%20Image%20Customizations\Background%20Header%20Image%20Customizations_controller.sw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arnold@brandman.edu" TargetMode="External"/><Relationship Id="rId2" Type="http://schemas.openxmlformats.org/officeDocument/2006/relationships/hyperlink" Target="mailto:gottschl@brandman.edu" TargetMode="Externa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ervices.brandman.edu/banner/defaul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9"/>
          <p:cNvSpPr>
            <a:spLocks noChangeArrowheads="1"/>
          </p:cNvSpPr>
          <p:nvPr/>
        </p:nvSpPr>
        <p:spPr bwMode="auto">
          <a:xfrm>
            <a:off x="4281488" y="3927475"/>
            <a:ext cx="4438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20000"/>
              </a:spcBef>
            </a:pPr>
            <a:r>
              <a:rPr lang="en-US" sz="1600" b="1" dirty="0">
                <a:solidFill>
                  <a:srgbClr val="5F5F5F"/>
                </a:solidFill>
              </a:rPr>
              <a:t>Presented by: </a:t>
            </a:r>
            <a:r>
              <a:rPr lang="en-US" sz="1600" b="1" dirty="0" smtClean="0">
                <a:solidFill>
                  <a:srgbClr val="5F5F5F"/>
                </a:solidFill>
              </a:rPr>
              <a:t>Caroline Gottschling &amp; Stacey Tune</a:t>
            </a:r>
            <a:endParaRPr lang="en-US" sz="1600" b="1" dirty="0">
              <a:solidFill>
                <a:srgbClr val="5F5F5F"/>
              </a:solidFill>
            </a:endParaRPr>
          </a:p>
          <a:p>
            <a:pPr>
              <a:spcBef>
                <a:spcPct val="20000"/>
              </a:spcBef>
            </a:pPr>
            <a:r>
              <a:rPr lang="en-US" sz="1600" b="1" dirty="0">
                <a:solidFill>
                  <a:srgbClr val="5F5F5F"/>
                </a:solidFill>
              </a:rPr>
              <a:t>April </a:t>
            </a:r>
            <a:r>
              <a:rPr lang="en-US" sz="1600" b="1" dirty="0" smtClean="0">
                <a:solidFill>
                  <a:srgbClr val="5F5F5F"/>
                </a:solidFill>
              </a:rPr>
              <a:t>08, </a:t>
            </a:r>
            <a:r>
              <a:rPr lang="en-US" sz="1600" b="1" dirty="0">
                <a:solidFill>
                  <a:srgbClr val="5F5F5F"/>
                </a:solidFill>
              </a:rPr>
              <a:t>2014</a:t>
            </a:r>
          </a:p>
          <a:p>
            <a:pPr>
              <a:spcBef>
                <a:spcPct val="20000"/>
              </a:spcBef>
            </a:pPr>
            <a:r>
              <a:rPr lang="en-US" sz="1600" b="1" dirty="0">
                <a:solidFill>
                  <a:srgbClr val="5F5F5F"/>
                </a:solidFill>
              </a:rPr>
              <a:t>Session ID </a:t>
            </a:r>
            <a:r>
              <a:rPr lang="en-US" sz="1600" b="1" dirty="0" smtClean="0">
                <a:solidFill>
                  <a:srgbClr val="5F5F5F"/>
                </a:solidFill>
              </a:rPr>
              <a:t>3067</a:t>
            </a:r>
            <a:endParaRPr lang="en-US" sz="1600" b="1" dirty="0">
              <a:solidFill>
                <a:srgbClr val="5F5F5F"/>
              </a:solidFill>
            </a:endParaRPr>
          </a:p>
        </p:txBody>
      </p:sp>
      <p:sp>
        <p:nvSpPr>
          <p:cNvPr id="11266" name="Title 1"/>
          <p:cNvSpPr>
            <a:spLocks noGrp="1"/>
          </p:cNvSpPr>
          <p:nvPr>
            <p:ph type="ctrTitle"/>
          </p:nvPr>
        </p:nvSpPr>
        <p:spPr>
          <a:xfrm>
            <a:off x="4291013" y="800100"/>
            <a:ext cx="4524375" cy="2181225"/>
          </a:xfrm>
        </p:spPr>
        <p:txBody>
          <a:bodyPr/>
          <a:lstStyle/>
          <a:p>
            <a:pPr eaLnBrk="1" hangingPunct="1"/>
            <a:r>
              <a:rPr lang="en-US" dirty="0" smtClean="0">
                <a:latin typeface="Arial" charset="0"/>
              </a:rPr>
              <a:t>Branding Flexible Registration with Customizations</a:t>
            </a:r>
            <a:endParaRPr lang="en-US" dirty="0">
              <a:latin typeface="Arial" charset="0"/>
            </a:endParaRPr>
          </a:p>
        </p:txBody>
      </p:sp>
      <p:sp>
        <p:nvSpPr>
          <p:cNvPr id="3" name="Subtitle 2"/>
          <p:cNvSpPr>
            <a:spLocks noGrp="1"/>
          </p:cNvSpPr>
          <p:nvPr>
            <p:ph type="subTitle" idx="1"/>
          </p:nvPr>
        </p:nvSpPr>
        <p:spPr>
          <a:xfrm>
            <a:off x="4291013" y="2938463"/>
            <a:ext cx="4524375" cy="1752600"/>
          </a:xfrm>
        </p:spPr>
        <p:txBody>
          <a:bodyPr rtlCol="0"/>
          <a:lstStyle/>
          <a:p>
            <a:pPr eaLnBrk="1" fontAlgn="auto" hangingPunct="1">
              <a:spcAft>
                <a:spcPts val="0"/>
              </a:spcAft>
              <a:buFont typeface="Arial"/>
              <a:buNone/>
              <a:defRPr/>
            </a:pPr>
            <a:r>
              <a:rPr lang="en-US" dirty="0" smtClean="0">
                <a:ea typeface="+mn-ea"/>
              </a:rPr>
              <a:t>Brandman University</a:t>
            </a:r>
            <a:endParaRPr lang="en-US"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4291013" y="962025"/>
            <a:ext cx="4524375" cy="2179638"/>
          </a:xfrm>
        </p:spPr>
        <p:txBody>
          <a:bodyPr rtlCol="0">
            <a:normAutofit/>
          </a:bodyPr>
          <a:lstStyle/>
          <a:p>
            <a:pPr algn="r" eaLnBrk="1" fontAlgn="auto" hangingPunct="1">
              <a:spcAft>
                <a:spcPts val="0"/>
              </a:spcAft>
              <a:defRPr/>
            </a:pPr>
            <a:r>
              <a:rPr lang="en-US" sz="3200" dirty="0" smtClean="0">
                <a:solidFill>
                  <a:schemeClr val="accent2">
                    <a:lumMod val="90000"/>
                    <a:lumOff val="10000"/>
                  </a:schemeClr>
                </a:solidFill>
                <a:ea typeface="+mj-ea"/>
              </a:rPr>
              <a:t>Introduction to the </a:t>
            </a:r>
            <a:br>
              <a:rPr lang="en-US" sz="3200" dirty="0" smtClean="0">
                <a:solidFill>
                  <a:schemeClr val="accent2">
                    <a:lumMod val="90000"/>
                    <a:lumOff val="10000"/>
                  </a:schemeClr>
                </a:solidFill>
                <a:ea typeface="+mj-ea"/>
              </a:rPr>
            </a:br>
            <a:r>
              <a:rPr lang="en-US" sz="3200" dirty="0" smtClean="0">
                <a:solidFill>
                  <a:schemeClr val="accent2">
                    <a:lumMod val="90000"/>
                    <a:lumOff val="10000"/>
                  </a:schemeClr>
                </a:solidFill>
                <a:ea typeface="+mj-ea"/>
              </a:rPr>
              <a:t>CSS Language</a:t>
            </a:r>
          </a:p>
        </p:txBody>
      </p:sp>
      <p:sp>
        <p:nvSpPr>
          <p:cNvPr id="4" name="Slide Number Placeholder 2"/>
          <p:cNvSpPr txBox="1">
            <a:spLocks/>
          </p:cNvSpPr>
          <p:nvPr/>
        </p:nvSpPr>
        <p:spPr>
          <a:xfrm>
            <a:off x="3603625" y="6492875"/>
            <a:ext cx="2133600" cy="365125"/>
          </a:xfrm>
          <a:prstGeom prst="rect">
            <a:avLst/>
          </a:prstGeom>
        </p:spPr>
        <p:txBody>
          <a:bodyPr/>
          <a:lstStyle>
            <a:defPPr>
              <a:defRPr lang="en-US"/>
            </a:defPPr>
            <a:lvl1pPr algn="ctr">
              <a:defRPr sz="1200" smtClean="0">
                <a:solidFill>
                  <a:schemeClr val="tx1">
                    <a:lumMod val="50000"/>
                    <a:lumOff val="50000"/>
                  </a:schemeClr>
                </a:solidFill>
                <a:ea typeface="+mn-ea"/>
                <a:cs typeface="+mn-cs"/>
              </a:defRPr>
            </a:lvl1pPr>
          </a:lstStyle>
          <a:p>
            <a:fld id="{87838B3E-E50A-5143-BA78-01924E5CF962}" type="slidenum">
              <a:rPr lang="en-US"/>
              <a:pPr/>
              <a:t>10</a:t>
            </a:fld>
            <a:endParaRPr lang="en-US" dirty="0"/>
          </a:p>
        </p:txBody>
      </p:sp>
    </p:spTree>
    <p:extLst>
      <p:ext uri="{BB962C8B-B14F-4D97-AF65-F5344CB8AC3E}">
        <p14:creationId xmlns:p14="http://schemas.microsoft.com/office/powerpoint/2010/main" val="1201753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Language</a:t>
            </a:r>
            <a:endParaRPr lang="en-US" dirty="0"/>
          </a:p>
        </p:txBody>
      </p:sp>
      <p:sp>
        <p:nvSpPr>
          <p:cNvPr id="3" name="Content Placeholder 2"/>
          <p:cNvSpPr>
            <a:spLocks noGrp="1"/>
          </p:cNvSpPr>
          <p:nvPr>
            <p:ph idx="1"/>
          </p:nvPr>
        </p:nvSpPr>
        <p:spPr/>
        <p:txBody>
          <a:bodyPr/>
          <a:lstStyle/>
          <a:p>
            <a:r>
              <a:rPr lang="en-US" dirty="0" smtClean="0"/>
              <a:t>What is the CSS language?</a:t>
            </a:r>
          </a:p>
          <a:p>
            <a:r>
              <a:rPr lang="en-US" dirty="0" smtClean="0"/>
              <a:t>CSS &amp; HTML</a:t>
            </a:r>
          </a:p>
          <a:p>
            <a:r>
              <a:rPr lang="en-US" dirty="0" smtClean="0"/>
              <a:t>How browsers apply style</a:t>
            </a:r>
          </a:p>
          <a:p>
            <a:r>
              <a:rPr lang="en-US" dirty="0" smtClean="0"/>
              <a:t>Formatting text</a:t>
            </a:r>
          </a:p>
          <a:p>
            <a:r>
              <a:rPr lang="en-US" dirty="0" smtClean="0"/>
              <a:t>Color scheme customizations</a:t>
            </a:r>
            <a:endParaRPr lang="en-US" dirty="0"/>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11</a:t>
            </a:fld>
            <a:endParaRPr lang="en-US" dirty="0"/>
          </a:p>
        </p:txBody>
      </p:sp>
    </p:spTree>
    <p:extLst>
      <p:ext uri="{BB962C8B-B14F-4D97-AF65-F5344CB8AC3E}">
        <p14:creationId xmlns:p14="http://schemas.microsoft.com/office/powerpoint/2010/main" val="1893760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4291013" y="962025"/>
            <a:ext cx="4524375" cy="2179638"/>
          </a:xfrm>
        </p:spPr>
        <p:txBody>
          <a:bodyPr rtlCol="0">
            <a:normAutofit/>
          </a:bodyPr>
          <a:lstStyle/>
          <a:p>
            <a:pPr algn="r" eaLnBrk="1" fontAlgn="auto" hangingPunct="1">
              <a:spcAft>
                <a:spcPts val="0"/>
              </a:spcAft>
              <a:defRPr/>
            </a:pPr>
            <a:r>
              <a:rPr lang="en-US" sz="3200" dirty="0" smtClean="0">
                <a:solidFill>
                  <a:schemeClr val="accent2">
                    <a:lumMod val="90000"/>
                    <a:lumOff val="10000"/>
                  </a:schemeClr>
                </a:solidFill>
                <a:ea typeface="+mj-ea"/>
              </a:rPr>
              <a:t>A Walk Through Making the Customizations</a:t>
            </a:r>
          </a:p>
        </p:txBody>
      </p:sp>
      <p:sp>
        <p:nvSpPr>
          <p:cNvPr id="4" name="Slide Number Placeholder 2"/>
          <p:cNvSpPr txBox="1">
            <a:spLocks/>
          </p:cNvSpPr>
          <p:nvPr/>
        </p:nvSpPr>
        <p:spPr>
          <a:xfrm>
            <a:off x="3603625" y="6492875"/>
            <a:ext cx="2133600" cy="365125"/>
          </a:xfrm>
          <a:prstGeom prst="rect">
            <a:avLst/>
          </a:prstGeom>
        </p:spPr>
        <p:txBody>
          <a:bodyPr/>
          <a:lstStyle>
            <a:defPPr>
              <a:defRPr lang="en-US"/>
            </a:defPPr>
            <a:lvl1pPr algn="ctr">
              <a:defRPr sz="1200" smtClean="0">
                <a:solidFill>
                  <a:schemeClr val="tx1">
                    <a:lumMod val="50000"/>
                    <a:lumOff val="50000"/>
                  </a:schemeClr>
                </a:solidFill>
                <a:ea typeface="+mn-ea"/>
                <a:cs typeface="+mn-cs"/>
              </a:defRPr>
            </a:lvl1pPr>
          </a:lstStyle>
          <a:p>
            <a:fld id="{87838B3E-E50A-5143-BA78-01924E5CF962}" type="slidenum">
              <a:rPr lang="en-US"/>
              <a:pPr/>
              <a:t>12</a:t>
            </a:fld>
            <a:endParaRPr lang="en-US" dirty="0"/>
          </a:p>
        </p:txBody>
      </p:sp>
    </p:spTree>
    <p:extLst>
      <p:ext uri="{BB962C8B-B14F-4D97-AF65-F5344CB8AC3E}">
        <p14:creationId xmlns:p14="http://schemas.microsoft.com/office/powerpoint/2010/main" val="4210178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Customizations</a:t>
            </a:r>
            <a:endParaRPr lang="en-US" dirty="0"/>
          </a:p>
        </p:txBody>
      </p:sp>
      <p:sp>
        <p:nvSpPr>
          <p:cNvPr id="3" name="Content Placeholder 2"/>
          <p:cNvSpPr>
            <a:spLocks noGrp="1"/>
          </p:cNvSpPr>
          <p:nvPr>
            <p:ph idx="1"/>
          </p:nvPr>
        </p:nvSpPr>
        <p:spPr/>
        <p:txBody>
          <a:bodyPr/>
          <a:lstStyle/>
          <a:p>
            <a:r>
              <a:rPr lang="en-US" dirty="0" smtClean="0"/>
              <a:t>Before you get started…</a:t>
            </a:r>
          </a:p>
          <a:p>
            <a:pPr lvl="1"/>
            <a:r>
              <a:rPr lang="en-US" dirty="0" smtClean="0"/>
              <a:t>Read the customization guides</a:t>
            </a:r>
          </a:p>
          <a:p>
            <a:pPr lvl="1"/>
            <a:r>
              <a:rPr lang="en-US" dirty="0" smtClean="0"/>
              <a:t>Gain access to the resources folder</a:t>
            </a:r>
          </a:p>
          <a:p>
            <a:pPr lvl="1"/>
            <a:r>
              <a:rPr lang="en-US" dirty="0" smtClean="0"/>
              <a:t>Download the Brandman University string.properties spreadsheet</a:t>
            </a:r>
          </a:p>
          <a:p>
            <a:pPr lvl="1"/>
            <a:r>
              <a:rPr lang="en-US" dirty="0" smtClean="0"/>
              <a:t>Install necessary software applications</a:t>
            </a:r>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13</a:t>
            </a:fld>
            <a:endParaRPr lang="en-US" dirty="0"/>
          </a:p>
        </p:txBody>
      </p:sp>
    </p:spTree>
    <p:extLst>
      <p:ext uri="{BB962C8B-B14F-4D97-AF65-F5344CB8AC3E}">
        <p14:creationId xmlns:p14="http://schemas.microsoft.com/office/powerpoint/2010/main" val="205823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Customizations: Homepage Content</a:t>
            </a:r>
            <a:endParaRPr lang="en-US" sz="3200" dirty="0"/>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14</a:t>
            </a:fld>
            <a:endParaRPr lang="en-US" dirty="0"/>
          </a:p>
        </p:txBody>
      </p:sp>
      <p:pic>
        <p:nvPicPr>
          <p:cNvPr id="3" name="HomePage-Content-Customizations-Ellucian_controller.swf"/>
          <p:cNvPicPr>
            <a:picLocks noRot="1" noChangeAspect="1"/>
          </p:cNvPicPr>
          <p:nvPr>
            <a:videoFile r:link="rId1"/>
          </p:nvPr>
        </p:nvPicPr>
        <p:blipFill>
          <a:blip r:embed="rId4"/>
          <a:stretch>
            <a:fillRect/>
          </a:stretch>
        </p:blipFill>
        <p:spPr>
          <a:xfrm>
            <a:off x="1492332" y="1383476"/>
            <a:ext cx="5974080" cy="4480560"/>
          </a:xfrm>
          <a:prstGeom prst="rect">
            <a:avLst/>
          </a:prstGeom>
        </p:spPr>
      </p:pic>
    </p:spTree>
    <p:extLst>
      <p:ext uri="{BB962C8B-B14F-4D97-AF65-F5344CB8AC3E}">
        <p14:creationId xmlns:p14="http://schemas.microsoft.com/office/powerpoint/2010/main" val="18919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Customizations: Color Scheme</a:t>
            </a:r>
            <a:endParaRPr lang="en-US" dirty="0"/>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15</a:t>
            </a:fld>
            <a:endParaRPr lang="en-US" dirty="0"/>
          </a:p>
        </p:txBody>
      </p:sp>
      <p:pic>
        <p:nvPicPr>
          <p:cNvPr id="3" name="CSS-Customizations-Tutorial-Ellucian_controller.swf"/>
          <p:cNvPicPr>
            <a:picLocks noRot="1" noChangeAspect="1"/>
          </p:cNvPicPr>
          <p:nvPr>
            <a:videoFile r:link="rId1"/>
          </p:nvPr>
        </p:nvPicPr>
        <p:blipFill>
          <a:blip r:embed="rId3"/>
          <a:stretch>
            <a:fillRect/>
          </a:stretch>
        </p:blipFill>
        <p:spPr>
          <a:xfrm>
            <a:off x="1409206" y="1407226"/>
            <a:ext cx="5974080" cy="4480560"/>
          </a:xfrm>
          <a:prstGeom prst="rect">
            <a:avLst/>
          </a:prstGeom>
        </p:spPr>
      </p:pic>
    </p:spTree>
    <p:extLst>
      <p:ext uri="{BB962C8B-B14F-4D97-AF65-F5344CB8AC3E}">
        <p14:creationId xmlns:p14="http://schemas.microsoft.com/office/powerpoint/2010/main" val="6525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Customizations: Images</a:t>
            </a:r>
            <a:endParaRPr lang="en-US" dirty="0"/>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16</a:t>
            </a:fld>
            <a:endParaRPr lang="en-US" dirty="0"/>
          </a:p>
        </p:txBody>
      </p:sp>
      <p:pic>
        <p:nvPicPr>
          <p:cNvPr id="6" name="Background Header Image Customizations_controller.swf"/>
          <p:cNvPicPr>
            <a:picLocks noRot="1" noChangeAspect="1"/>
          </p:cNvPicPr>
          <p:nvPr>
            <a:videoFile r:link="rId1"/>
          </p:nvPr>
        </p:nvPicPr>
        <p:blipFill>
          <a:blip r:embed="rId3"/>
          <a:stretch>
            <a:fillRect/>
          </a:stretch>
        </p:blipFill>
        <p:spPr>
          <a:xfrm>
            <a:off x="1489167" y="1537855"/>
            <a:ext cx="5974080" cy="4480560"/>
          </a:xfrm>
          <a:prstGeom prst="rect">
            <a:avLst/>
          </a:prstGeom>
        </p:spPr>
      </p:pic>
    </p:spTree>
    <p:extLst>
      <p:ext uri="{BB962C8B-B14F-4D97-AF65-F5344CB8AC3E}">
        <p14:creationId xmlns:p14="http://schemas.microsoft.com/office/powerpoint/2010/main" val="37296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dirty="0">
                <a:latin typeface="Arial" charset="0"/>
              </a:rPr>
              <a:t>Summary</a:t>
            </a:r>
          </a:p>
        </p:txBody>
      </p:sp>
      <p:sp>
        <p:nvSpPr>
          <p:cNvPr id="20482" name="Rectangle 3"/>
          <p:cNvSpPr>
            <a:spLocks noGrp="1" noChangeAspect="1" noChangeArrowheads="1"/>
          </p:cNvSpPr>
          <p:nvPr>
            <p:ph idx="1"/>
          </p:nvPr>
        </p:nvSpPr>
        <p:spPr/>
        <p:txBody>
          <a:bodyPr/>
          <a:lstStyle/>
          <a:p>
            <a:pPr eaLnBrk="1" hangingPunct="1"/>
            <a:r>
              <a:rPr lang="en-US" dirty="0" smtClean="0">
                <a:solidFill>
                  <a:srgbClr val="595959"/>
                </a:solidFill>
                <a:latin typeface="Arial" charset="0"/>
              </a:rPr>
              <a:t>Resources</a:t>
            </a:r>
          </a:p>
          <a:p>
            <a:pPr lvl="1"/>
            <a:r>
              <a:rPr lang="en-US" dirty="0" smtClean="0">
                <a:solidFill>
                  <a:srgbClr val="595959"/>
                </a:solidFill>
                <a:latin typeface="Arial" charset="0"/>
              </a:rPr>
              <a:t>Assets, content, images, locale, styles and navigation</a:t>
            </a:r>
            <a:endParaRPr lang="en-US" dirty="0">
              <a:solidFill>
                <a:srgbClr val="595959"/>
              </a:solidFill>
              <a:latin typeface="Arial" charset="0"/>
            </a:endParaRPr>
          </a:p>
          <a:p>
            <a:pPr eaLnBrk="1" hangingPunct="1"/>
            <a:r>
              <a:rPr lang="en-US" dirty="0" smtClean="0">
                <a:solidFill>
                  <a:srgbClr val="595959"/>
                </a:solidFill>
                <a:latin typeface="Arial" charset="0"/>
              </a:rPr>
              <a:t>Next steps involve someone in your Information Technology department</a:t>
            </a:r>
            <a:endParaRPr lang="en-US" dirty="0">
              <a:solidFill>
                <a:srgbClr val="595959"/>
              </a:solidFill>
              <a:latin typeface="Arial" charset="0"/>
            </a:endParaRPr>
          </a:p>
        </p:txBody>
      </p:sp>
      <p:sp>
        <p:nvSpPr>
          <p:cNvPr id="3" name="Slide Number Placeholder 2"/>
          <p:cNvSpPr>
            <a:spLocks noGrp="1"/>
          </p:cNvSpPr>
          <p:nvPr>
            <p:ph type="sldNum" sz="quarter" idx="10"/>
          </p:nvPr>
        </p:nvSpPr>
        <p:spPr/>
        <p:txBody>
          <a:bodyPr/>
          <a:lstStyle/>
          <a:p>
            <a:pPr>
              <a:defRPr/>
            </a:pPr>
            <a:fld id="{FA866CC6-4A9F-6748-9231-05F4A91398EE}"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Process</a:t>
            </a:r>
            <a:endParaRPr lang="en-US" dirty="0"/>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18</a:t>
            </a:fld>
            <a:endParaRPr lang="en-US" dirty="0"/>
          </a:p>
        </p:txBody>
      </p:sp>
      <p:sp>
        <p:nvSpPr>
          <p:cNvPr id="5" name="Rectangle 4"/>
          <p:cNvSpPr/>
          <p:nvPr/>
        </p:nvSpPr>
        <p:spPr>
          <a:xfrm>
            <a:off x="122830" y="1678675"/>
            <a:ext cx="2197289" cy="968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3075295" y="1678675"/>
            <a:ext cx="2197289" cy="968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320119" y="4619768"/>
            <a:ext cx="2197289" cy="968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858007" y="4619768"/>
            <a:ext cx="2197289" cy="968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97892" y="1793837"/>
            <a:ext cx="2047164" cy="707886"/>
          </a:xfrm>
          <a:prstGeom prst="rect">
            <a:avLst/>
          </a:prstGeom>
          <a:noFill/>
        </p:spPr>
        <p:txBody>
          <a:bodyPr wrap="square" rtlCol="0">
            <a:spAutoFit/>
          </a:bodyPr>
          <a:lstStyle/>
          <a:p>
            <a:pPr algn="ctr"/>
            <a:r>
              <a:rPr lang="en-US" sz="2000" dirty="0" smtClean="0"/>
              <a:t>Get external file system path</a:t>
            </a:r>
            <a:endParaRPr lang="en-US" sz="2000" dirty="0"/>
          </a:p>
        </p:txBody>
      </p:sp>
      <p:sp>
        <p:nvSpPr>
          <p:cNvPr id="10" name="TextBox 9"/>
          <p:cNvSpPr txBox="1"/>
          <p:nvPr/>
        </p:nvSpPr>
        <p:spPr>
          <a:xfrm>
            <a:off x="4253553" y="3144336"/>
            <a:ext cx="2047164" cy="400110"/>
          </a:xfrm>
          <a:prstGeom prst="rect">
            <a:avLst/>
          </a:prstGeom>
          <a:noFill/>
        </p:spPr>
        <p:txBody>
          <a:bodyPr wrap="square" rtlCol="0">
            <a:spAutoFit/>
          </a:bodyPr>
          <a:lstStyle/>
          <a:p>
            <a:r>
              <a:rPr lang="en-US" sz="2000" dirty="0" smtClean="0"/>
              <a:t>Files present</a:t>
            </a:r>
            <a:endParaRPr lang="en-US" sz="2000" dirty="0"/>
          </a:p>
        </p:txBody>
      </p:sp>
      <p:sp>
        <p:nvSpPr>
          <p:cNvPr id="11" name="TextBox 10"/>
          <p:cNvSpPr txBox="1"/>
          <p:nvPr/>
        </p:nvSpPr>
        <p:spPr>
          <a:xfrm>
            <a:off x="6933069" y="4781097"/>
            <a:ext cx="2047164" cy="646331"/>
          </a:xfrm>
          <a:prstGeom prst="rect">
            <a:avLst/>
          </a:prstGeom>
          <a:noFill/>
        </p:spPr>
        <p:txBody>
          <a:bodyPr wrap="square" rtlCol="0">
            <a:spAutoFit/>
          </a:bodyPr>
          <a:lstStyle/>
          <a:p>
            <a:pPr algn="ctr"/>
            <a:r>
              <a:rPr lang="en-US" sz="1800" dirty="0" smtClean="0"/>
              <a:t>Load files from Application server</a:t>
            </a:r>
            <a:endParaRPr lang="en-US" sz="1800" dirty="0"/>
          </a:p>
        </p:txBody>
      </p:sp>
      <p:sp>
        <p:nvSpPr>
          <p:cNvPr id="12" name="TextBox 11"/>
          <p:cNvSpPr txBox="1"/>
          <p:nvPr/>
        </p:nvSpPr>
        <p:spPr>
          <a:xfrm>
            <a:off x="2395181" y="4781098"/>
            <a:ext cx="2047164" cy="707886"/>
          </a:xfrm>
          <a:prstGeom prst="rect">
            <a:avLst/>
          </a:prstGeom>
          <a:noFill/>
        </p:spPr>
        <p:txBody>
          <a:bodyPr wrap="square" rtlCol="0">
            <a:spAutoFit/>
          </a:bodyPr>
          <a:lstStyle/>
          <a:p>
            <a:pPr algn="ctr"/>
            <a:r>
              <a:rPr lang="en-US" sz="2000" dirty="0" smtClean="0"/>
              <a:t>Return loaded files</a:t>
            </a:r>
            <a:endParaRPr lang="en-US" sz="2000" dirty="0"/>
          </a:p>
        </p:txBody>
      </p:sp>
      <p:sp>
        <p:nvSpPr>
          <p:cNvPr id="13" name="TextBox 12"/>
          <p:cNvSpPr txBox="1"/>
          <p:nvPr/>
        </p:nvSpPr>
        <p:spPr>
          <a:xfrm>
            <a:off x="3150357" y="1840004"/>
            <a:ext cx="2047164" cy="707886"/>
          </a:xfrm>
          <a:prstGeom prst="rect">
            <a:avLst/>
          </a:prstGeom>
          <a:noFill/>
        </p:spPr>
        <p:txBody>
          <a:bodyPr wrap="square" rtlCol="0">
            <a:spAutoFit/>
          </a:bodyPr>
          <a:lstStyle/>
          <a:p>
            <a:pPr algn="ctr"/>
            <a:r>
              <a:rPr lang="en-US" sz="2000" dirty="0" smtClean="0"/>
              <a:t>Load files from specified folder</a:t>
            </a:r>
            <a:endParaRPr lang="en-US" sz="2000" dirty="0"/>
          </a:p>
        </p:txBody>
      </p:sp>
      <p:sp>
        <p:nvSpPr>
          <p:cNvPr id="14" name="TextBox 13"/>
          <p:cNvSpPr txBox="1"/>
          <p:nvPr/>
        </p:nvSpPr>
        <p:spPr>
          <a:xfrm>
            <a:off x="7799696" y="1978505"/>
            <a:ext cx="1344304" cy="400110"/>
          </a:xfrm>
          <a:prstGeom prst="rect">
            <a:avLst/>
          </a:prstGeom>
          <a:noFill/>
        </p:spPr>
        <p:txBody>
          <a:bodyPr wrap="square" rtlCol="0">
            <a:spAutoFit/>
          </a:bodyPr>
          <a:lstStyle/>
          <a:p>
            <a:r>
              <a:rPr lang="en-US" sz="2000" dirty="0" smtClean="0"/>
              <a:t>No File</a:t>
            </a:r>
            <a:endParaRPr lang="en-US" sz="2000" dirty="0"/>
          </a:p>
        </p:txBody>
      </p:sp>
      <p:sp>
        <p:nvSpPr>
          <p:cNvPr id="15" name="Diamond 14"/>
          <p:cNvSpPr/>
          <p:nvPr/>
        </p:nvSpPr>
        <p:spPr>
          <a:xfrm>
            <a:off x="6332561" y="1742952"/>
            <a:ext cx="873457" cy="84043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Elbow Connector 15"/>
          <p:cNvCxnSpPr>
            <a:stCxn id="15" idx="2"/>
            <a:endCxn id="7" idx="0"/>
          </p:cNvCxnSpPr>
          <p:nvPr/>
        </p:nvCxnSpPr>
        <p:spPr>
          <a:xfrm rot="5400000">
            <a:off x="4075836" y="1926314"/>
            <a:ext cx="2036382" cy="335052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1"/>
          </p:cNvCxnSpPr>
          <p:nvPr/>
        </p:nvCxnSpPr>
        <p:spPr>
          <a:xfrm flipH="1" flipV="1">
            <a:off x="4617499" y="5104263"/>
            <a:ext cx="224050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3"/>
            <a:endCxn id="6" idx="1"/>
          </p:cNvCxnSpPr>
          <p:nvPr/>
        </p:nvCxnSpPr>
        <p:spPr>
          <a:xfrm>
            <a:off x="2320119" y="2163171"/>
            <a:ext cx="7551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3"/>
            <a:endCxn id="15" idx="1"/>
          </p:cNvCxnSpPr>
          <p:nvPr/>
        </p:nvCxnSpPr>
        <p:spPr>
          <a:xfrm flipV="1">
            <a:off x="5272584" y="2163169"/>
            <a:ext cx="1059977"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4" idx="2"/>
          </p:cNvCxnSpPr>
          <p:nvPr/>
        </p:nvCxnSpPr>
        <p:spPr>
          <a:xfrm>
            <a:off x="8471848" y="2378615"/>
            <a:ext cx="0" cy="2241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5" idx="3"/>
            <a:endCxn id="14" idx="1"/>
          </p:cNvCxnSpPr>
          <p:nvPr/>
        </p:nvCxnSpPr>
        <p:spPr>
          <a:xfrm>
            <a:off x="7206018" y="2163169"/>
            <a:ext cx="593678" cy="15391"/>
          </a:xfrm>
          <a:prstGeom prst="line">
            <a:avLst/>
          </a:prstGeom>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15" y="210098"/>
            <a:ext cx="9129772" cy="648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3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4098"/>
                                        </p:tgtEl>
                                      </p:cBhvr>
                                    </p:animEffect>
                                    <p:anim calcmode="lin" valueType="num">
                                      <p:cBhvr>
                                        <p:cTn id="19" dur="500" accel="50000">
                                          <p:stCondLst>
                                            <p:cond delay="0"/>
                                          </p:stCondLst>
                                        </p:cTn>
                                        <p:tgtEl>
                                          <p:spTgt spid="4098"/>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4098"/>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4098"/>
                                        </p:tgtEl>
                                        <p:attrNameLst>
                                          <p:attrName>ppt_x</p:attrName>
                                        </p:attrNameLst>
                                      </p:cBhvr>
                                      <p:tavLst>
                                        <p:tav tm="0">
                                          <p:val>
                                            <p:strVal val="ppt_x"/>
                                          </p:val>
                                        </p:tav>
                                        <p:tav tm="100000">
                                          <p:val>
                                            <p:strVal val="ppt_x+.4"/>
                                          </p:val>
                                        </p:tav>
                                      </p:tavLst>
                                    </p:anim>
                                    <p:anim calcmode="lin" valueType="num">
                                      <p:cBhvr>
                                        <p:cTn id="22" dur="1000"/>
                                        <p:tgtEl>
                                          <p:spTgt spid="4098"/>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4098"/>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4098"/>
                                        </p:tgtEl>
                                        <p:attrNameLst>
                                          <p:attrName>style.rotation</p:attrName>
                                        </p:attrNameLst>
                                      </p:cBhvr>
                                      <p:tavLst>
                                        <p:tav tm="0">
                                          <p:val>
                                            <p:fltVal val="0"/>
                                          </p:val>
                                        </p:tav>
                                        <p:tav tm="100000">
                                          <p:val>
                                            <p:fltVal val="-90"/>
                                          </p:val>
                                        </p:tav>
                                      </p:tavLst>
                                    </p:anim>
                                    <p:set>
                                      <p:cBhvr>
                                        <p:cTn id="26"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Process</a:t>
            </a:r>
            <a:endParaRPr lang="en-US" dirty="0"/>
          </a:p>
        </p:txBody>
      </p:sp>
      <p:sp>
        <p:nvSpPr>
          <p:cNvPr id="3" name="Content Placeholder 2"/>
          <p:cNvSpPr>
            <a:spLocks noGrp="1"/>
          </p:cNvSpPr>
          <p:nvPr>
            <p:ph sz="half" idx="1"/>
          </p:nvPr>
        </p:nvSpPr>
        <p:spPr/>
        <p:txBody>
          <a:bodyPr/>
          <a:lstStyle/>
          <a:p>
            <a:r>
              <a:rPr lang="en-US" dirty="0" smtClean="0"/>
              <a:t>Access to folder</a:t>
            </a:r>
          </a:p>
          <a:p>
            <a:r>
              <a:rPr lang="en-US" dirty="0" smtClean="0"/>
              <a:t>File Transfer Protocol (FTP) application</a:t>
            </a:r>
          </a:p>
          <a:p>
            <a:r>
              <a:rPr lang="en-US" u="sng" dirty="0" smtClean="0"/>
              <a:t>filezilla-project.org</a:t>
            </a:r>
          </a:p>
          <a:p>
            <a:pPr lvl="1"/>
            <a:r>
              <a:rPr lang="en-US" dirty="0" smtClean="0"/>
              <a:t>Open source software distributed free of charge</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4974" y="1793174"/>
            <a:ext cx="4381936" cy="3698050"/>
          </a:xfrm>
          <a:prstGeom prst="rect">
            <a:avLst/>
          </a:prstGeom>
        </p:spPr>
      </p:pic>
    </p:spTree>
    <p:extLst>
      <p:ext uri="{BB962C8B-B14F-4D97-AF65-F5344CB8AC3E}">
        <p14:creationId xmlns:p14="http://schemas.microsoft.com/office/powerpoint/2010/main" val="30595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a:spLocks noGrp="1" noChangeArrowheads="1"/>
          </p:cNvSpPr>
          <p:nvPr>
            <p:ph type="title"/>
          </p:nvPr>
        </p:nvSpPr>
        <p:spPr/>
        <p:txBody>
          <a:bodyPr anchor="b"/>
          <a:lstStyle/>
          <a:p>
            <a:pPr eaLnBrk="1" hangingPunct="1"/>
            <a:r>
              <a:rPr lang="en-US" dirty="0">
                <a:latin typeface="Arial" charset="0"/>
              </a:rPr>
              <a:t>Session Rules of Etiquette</a:t>
            </a:r>
          </a:p>
        </p:txBody>
      </p:sp>
      <p:sp>
        <p:nvSpPr>
          <p:cNvPr id="5123" name="Text Box 3"/>
          <p:cNvSpPr>
            <a:spLocks noGrp="1" noChangeArrowheads="1"/>
          </p:cNvSpPr>
          <p:nvPr>
            <p:ph idx="1"/>
          </p:nvPr>
        </p:nvSpPr>
        <p:spPr>
          <a:xfrm>
            <a:off x="663575" y="1916113"/>
            <a:ext cx="8077200" cy="2640012"/>
          </a:xfrm>
        </p:spPr>
        <p:txBody>
          <a:bodyPr rtlCol="0">
            <a:normAutofit fontScale="92500" lnSpcReduction="20000"/>
          </a:bodyPr>
          <a:lstStyle/>
          <a:p>
            <a:pPr eaLnBrk="1" fontAlgn="auto" hangingPunct="1">
              <a:spcBef>
                <a:spcPct val="60000"/>
              </a:spcBef>
              <a:spcAft>
                <a:spcPts val="0"/>
              </a:spcAft>
              <a:buClr>
                <a:srgbClr val="005C96"/>
              </a:buClr>
              <a:defRPr/>
            </a:pPr>
            <a:r>
              <a:rPr lang="en-US" dirty="0" smtClean="0">
                <a:solidFill>
                  <a:schemeClr val="tx2">
                    <a:lumMod val="75000"/>
                  </a:schemeClr>
                </a:solidFill>
                <a:ea typeface="+mn-ea"/>
              </a:rPr>
              <a:t>Please turn off your cell phone/pager</a:t>
            </a:r>
          </a:p>
          <a:p>
            <a:pPr eaLnBrk="1" fontAlgn="auto" hangingPunct="1">
              <a:spcBef>
                <a:spcPct val="60000"/>
              </a:spcBef>
              <a:spcAft>
                <a:spcPts val="0"/>
              </a:spcAft>
              <a:buClr>
                <a:srgbClr val="005C96"/>
              </a:buClr>
              <a:defRPr/>
            </a:pPr>
            <a:r>
              <a:rPr lang="en-US" dirty="0" smtClean="0">
                <a:solidFill>
                  <a:schemeClr val="tx2">
                    <a:lumMod val="75000"/>
                  </a:schemeClr>
                </a:solidFill>
                <a:ea typeface="+mn-ea"/>
              </a:rPr>
              <a:t>If you must leave the session early, please do so as discreetly as possible</a:t>
            </a:r>
          </a:p>
          <a:p>
            <a:pPr eaLnBrk="1" fontAlgn="auto" hangingPunct="1">
              <a:spcBef>
                <a:spcPct val="60000"/>
              </a:spcBef>
              <a:spcAft>
                <a:spcPts val="0"/>
              </a:spcAft>
              <a:buClr>
                <a:srgbClr val="005C96"/>
              </a:buClr>
              <a:defRPr/>
            </a:pPr>
            <a:r>
              <a:rPr lang="en-US" dirty="0" smtClean="0">
                <a:solidFill>
                  <a:schemeClr val="tx2">
                    <a:lumMod val="75000"/>
                  </a:schemeClr>
                </a:solidFill>
                <a:ea typeface="+mn-ea"/>
              </a:rPr>
              <a:t>Please avoid side conversation during the session</a:t>
            </a:r>
          </a:p>
        </p:txBody>
      </p:sp>
      <p:sp>
        <p:nvSpPr>
          <p:cNvPr id="241668" name="Text Box 4"/>
          <p:cNvSpPr txBox="1">
            <a:spLocks noChangeArrowheads="1"/>
          </p:cNvSpPr>
          <p:nvPr/>
        </p:nvSpPr>
        <p:spPr bwMode="auto">
          <a:xfrm>
            <a:off x="352425" y="4583113"/>
            <a:ext cx="8470900" cy="488950"/>
          </a:xfrm>
          <a:prstGeom prst="rect">
            <a:avLst/>
          </a:prstGeom>
          <a:noFill/>
          <a:ln w="9525">
            <a:noFill/>
            <a:miter lim="800000"/>
            <a:headEnd/>
            <a:tailEnd/>
          </a:ln>
          <a:effectLst/>
        </p:spPr>
        <p:txBody>
          <a:bodyPr>
            <a:spAutoFit/>
          </a:bodyPr>
          <a:lstStyle/>
          <a:p>
            <a:pPr marL="342900" indent="-342900" algn="ctr">
              <a:spcBef>
                <a:spcPct val="50000"/>
              </a:spcBef>
              <a:buSzPct val="70000"/>
              <a:buFont typeface="Wingdings" pitchFamily="2" charset="2"/>
              <a:buNone/>
              <a:defRPr/>
            </a:pPr>
            <a:r>
              <a:rPr lang="en-US" sz="2600" b="1" dirty="0">
                <a:solidFill>
                  <a:srgbClr val="4C4C4C"/>
                </a:solidFill>
                <a:latin typeface="+mj-lt"/>
                <a:ea typeface="+mn-ea"/>
                <a:cs typeface="+mn-cs"/>
              </a:rPr>
              <a:t>Thank you for your cooperation!</a:t>
            </a:r>
          </a:p>
        </p:txBody>
      </p:sp>
      <p:sp>
        <p:nvSpPr>
          <p:cNvPr id="3" name="Slide Number Placeholder 2"/>
          <p:cNvSpPr>
            <a:spLocks noGrp="1"/>
          </p:cNvSpPr>
          <p:nvPr>
            <p:ph type="sldNum" sz="quarter" idx="10"/>
          </p:nvPr>
        </p:nvSpPr>
        <p:spPr/>
        <p:txBody>
          <a:bodyPr/>
          <a:lstStyle/>
          <a:p>
            <a:pPr>
              <a:defRPr/>
            </a:pPr>
            <a:fld id="{2D301506-7FDF-B14D-8502-35CE1454AE3C}" type="slidenum">
              <a:rPr lang="en-US"/>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Process</a:t>
            </a:r>
            <a:endParaRPr lang="en-US" dirty="0"/>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20</a:t>
            </a:fld>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9703" y="1306286"/>
            <a:ext cx="7600423" cy="5165765"/>
          </a:xfrm>
        </p:spPr>
      </p:pic>
    </p:spTree>
    <p:extLst>
      <p:ext uri="{BB962C8B-B14F-4D97-AF65-F5344CB8AC3E}">
        <p14:creationId xmlns:p14="http://schemas.microsoft.com/office/powerpoint/2010/main" val="1678601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dirty="0">
                <a:latin typeface="Arial" charset="0"/>
              </a:rPr>
              <a:t>Questions &amp; Answers</a:t>
            </a:r>
          </a:p>
        </p:txBody>
      </p:sp>
      <p:sp>
        <p:nvSpPr>
          <p:cNvPr id="3" name="Slide Number Placeholder 2"/>
          <p:cNvSpPr>
            <a:spLocks noGrp="1"/>
          </p:cNvSpPr>
          <p:nvPr>
            <p:ph type="sldNum" sz="quarter" idx="10"/>
          </p:nvPr>
        </p:nvSpPr>
        <p:spPr/>
        <p:txBody>
          <a:bodyPr/>
          <a:lstStyle/>
          <a:p>
            <a:pPr>
              <a:defRPr/>
            </a:pPr>
            <a:fld id="{99B5A0DA-535A-E949-B4C5-7A5A5E0014D6}" type="slidenum">
              <a:rPr lang="en-US"/>
              <a:pPr>
                <a:defRPr/>
              </a:pPr>
              <a:t>21</a:t>
            </a:fld>
            <a:endParaRPr lang="en-US" dirty="0"/>
          </a:p>
        </p:txBody>
      </p:sp>
      <p:pic>
        <p:nvPicPr>
          <p:cNvPr id="6" name="Picture 2" descr="C:\Users\gottschl.BRANDMAN\AppData\Local\Microsoft\Windows\Temporary Internet Files\Content.IE5\0J7DQ5CV\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428" y="2034610"/>
            <a:ext cx="3657143" cy="36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997075"/>
            <a:ext cx="9144000" cy="474663"/>
          </a:xfrm>
        </p:spPr>
        <p:txBody>
          <a:bodyPr rtlCol="0">
            <a:normAutofit fontScale="90000"/>
          </a:bodyPr>
          <a:lstStyle/>
          <a:p>
            <a:pPr algn="ctr" eaLnBrk="1" fontAlgn="auto" hangingPunct="1">
              <a:spcAft>
                <a:spcPts val="0"/>
              </a:spcAft>
              <a:defRPr/>
            </a:pPr>
            <a:r>
              <a:rPr lang="en-US" sz="3200" dirty="0" smtClean="0">
                <a:solidFill>
                  <a:schemeClr val="tx1">
                    <a:lumMod val="65000"/>
                    <a:lumOff val="35000"/>
                  </a:schemeClr>
                </a:solidFill>
                <a:ea typeface="+mj-ea"/>
              </a:rPr>
              <a:t>Thank You!</a:t>
            </a:r>
          </a:p>
        </p:txBody>
      </p:sp>
      <p:sp>
        <p:nvSpPr>
          <p:cNvPr id="14339" name="Rectangle 3"/>
          <p:cNvSpPr>
            <a:spLocks noGrp="1" noChangeAspect="1" noChangeArrowheads="1"/>
          </p:cNvSpPr>
          <p:nvPr>
            <p:ph idx="1"/>
          </p:nvPr>
        </p:nvSpPr>
        <p:spPr>
          <a:xfrm>
            <a:off x="0" y="2852738"/>
            <a:ext cx="9144000" cy="2554287"/>
          </a:xfrm>
        </p:spPr>
        <p:txBody>
          <a:bodyPr rtlCol="0">
            <a:normAutofit fontScale="92500" lnSpcReduction="20000"/>
          </a:bodyPr>
          <a:lstStyle/>
          <a:p>
            <a:pPr marL="0" indent="0" algn="ctr" eaLnBrk="1" fontAlgn="auto" hangingPunct="1">
              <a:spcAft>
                <a:spcPts val="0"/>
              </a:spcAft>
              <a:buFontTx/>
              <a:buNone/>
              <a:defRPr/>
            </a:pPr>
            <a:r>
              <a:rPr lang="en-US" sz="2400" dirty="0" smtClean="0">
                <a:solidFill>
                  <a:srgbClr val="595959"/>
                </a:solidFill>
                <a:ea typeface="+mn-ea"/>
              </a:rPr>
              <a:t>Caroline Gottschling | Stacey Tune</a:t>
            </a:r>
          </a:p>
          <a:p>
            <a:pPr marL="0" indent="0" algn="ctr" eaLnBrk="1" fontAlgn="auto" hangingPunct="1">
              <a:spcAft>
                <a:spcPts val="0"/>
              </a:spcAft>
              <a:buFontTx/>
              <a:buNone/>
              <a:defRPr/>
            </a:pPr>
            <a:r>
              <a:rPr lang="en-US" sz="2000" dirty="0" smtClean="0">
                <a:solidFill>
                  <a:srgbClr val="595959"/>
                </a:solidFill>
                <a:ea typeface="+mn-ea"/>
                <a:hlinkClick r:id="rId2"/>
              </a:rPr>
              <a:t>gottschl@brandman.edu</a:t>
            </a:r>
            <a:r>
              <a:rPr lang="en-US" sz="2000" dirty="0" smtClean="0">
                <a:solidFill>
                  <a:srgbClr val="595959"/>
                </a:solidFill>
                <a:ea typeface="+mn-ea"/>
              </a:rPr>
              <a:t> | </a:t>
            </a:r>
            <a:r>
              <a:rPr lang="en-US" sz="2000" dirty="0" smtClean="0">
                <a:solidFill>
                  <a:srgbClr val="595959"/>
                </a:solidFill>
                <a:ea typeface="+mn-ea"/>
                <a:hlinkClick r:id="rId3"/>
              </a:rPr>
              <a:t>sarnold@brandman.edu</a:t>
            </a:r>
            <a:r>
              <a:rPr lang="en-US" sz="2000" dirty="0" smtClean="0">
                <a:solidFill>
                  <a:srgbClr val="595959"/>
                </a:solidFill>
                <a:ea typeface="+mn-ea"/>
              </a:rPr>
              <a:t>  </a:t>
            </a:r>
          </a:p>
          <a:p>
            <a:pPr marL="0" indent="0" algn="ctr" eaLnBrk="1" fontAlgn="auto" hangingPunct="1">
              <a:spcAft>
                <a:spcPts val="0"/>
              </a:spcAft>
              <a:buFontTx/>
              <a:buNone/>
              <a:defRPr/>
            </a:pPr>
            <a:endParaRPr lang="en-US" sz="2400" dirty="0" smtClean="0">
              <a:solidFill>
                <a:srgbClr val="595959"/>
              </a:solidFill>
              <a:ea typeface="+mn-ea"/>
            </a:endParaRPr>
          </a:p>
          <a:p>
            <a:pPr marL="0" indent="0" algn="ctr" fontAlgn="auto">
              <a:spcAft>
                <a:spcPts val="0"/>
              </a:spcAft>
              <a:buNone/>
              <a:defRPr/>
            </a:pPr>
            <a:r>
              <a:rPr lang="en-US" sz="2400" u="sng" dirty="0">
                <a:hlinkClick r:id="rId4"/>
              </a:rPr>
              <a:t>http://services.brandman.edu/banner/default.html</a:t>
            </a:r>
            <a:r>
              <a:rPr lang="en-US" sz="2400" dirty="0"/>
              <a:t> </a:t>
            </a:r>
          </a:p>
          <a:p>
            <a:pPr marL="0" indent="0" algn="ctr" eaLnBrk="1" fontAlgn="auto" hangingPunct="1">
              <a:spcAft>
                <a:spcPts val="0"/>
              </a:spcAft>
              <a:buFontTx/>
              <a:buNone/>
              <a:defRPr/>
            </a:pPr>
            <a:endParaRPr lang="en-US" sz="2400" dirty="0" smtClean="0">
              <a:solidFill>
                <a:srgbClr val="595959"/>
              </a:solidFill>
              <a:ea typeface="+mn-ea"/>
            </a:endParaRPr>
          </a:p>
          <a:p>
            <a:pPr marL="0" indent="0" algn="ctr" eaLnBrk="1" fontAlgn="auto" hangingPunct="1">
              <a:spcAft>
                <a:spcPts val="0"/>
              </a:spcAft>
              <a:buFontTx/>
              <a:buNone/>
              <a:defRPr/>
            </a:pPr>
            <a:r>
              <a:rPr lang="en-US" sz="2400" dirty="0" smtClean="0">
                <a:solidFill>
                  <a:srgbClr val="595959"/>
                </a:solidFill>
                <a:ea typeface="+mn-ea"/>
              </a:rPr>
              <a:t>Please complete the online session evaluation form</a:t>
            </a:r>
          </a:p>
          <a:p>
            <a:pPr marL="0" indent="0" algn="ctr" eaLnBrk="1" fontAlgn="auto" hangingPunct="1">
              <a:spcAft>
                <a:spcPts val="0"/>
              </a:spcAft>
              <a:buFontTx/>
              <a:buNone/>
              <a:defRPr/>
            </a:pPr>
            <a:r>
              <a:rPr lang="en-US" sz="2400" dirty="0" smtClean="0">
                <a:solidFill>
                  <a:srgbClr val="595959"/>
                </a:solidFill>
                <a:ea typeface="+mn-ea"/>
              </a:rPr>
              <a:t>Session ID 3067</a:t>
            </a:r>
          </a:p>
        </p:txBody>
      </p:sp>
      <p:sp>
        <p:nvSpPr>
          <p:cNvPr id="22531" name="Text Box 4"/>
          <p:cNvSpPr txBox="1">
            <a:spLocks noChangeArrowheads="1"/>
          </p:cNvSpPr>
          <p:nvPr/>
        </p:nvSpPr>
        <p:spPr bwMode="auto">
          <a:xfrm>
            <a:off x="0" y="57689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800" dirty="0">
                <a:solidFill>
                  <a:srgbClr val="4C4C4C"/>
                </a:solidFill>
              </a:rPr>
              <a:t>. </a:t>
            </a:r>
          </a:p>
          <a:p>
            <a:pPr algn="ctr" eaLnBrk="1" hangingPunct="1"/>
            <a:r>
              <a:rPr lang="en-US" sz="800" dirty="0">
                <a:solidFill>
                  <a:srgbClr val="4C4C4C"/>
                </a:solidFill>
              </a:rPr>
              <a:t> </a:t>
            </a:r>
          </a:p>
          <a:p>
            <a:pPr algn="ctr" eaLnBrk="1" hangingPunct="1"/>
            <a:r>
              <a:rPr lang="en-US" sz="800" dirty="0">
                <a:solidFill>
                  <a:srgbClr val="4C4C4C"/>
                </a:solidFill>
              </a:rPr>
              <a:t>© </a:t>
            </a:r>
            <a:r>
              <a:rPr lang="en-US" sz="800" dirty="0" smtClean="0">
                <a:solidFill>
                  <a:srgbClr val="4C4C4C"/>
                </a:solidFill>
              </a:rPr>
              <a:t>2014 </a:t>
            </a:r>
            <a:r>
              <a:rPr lang="en-US" sz="800" dirty="0">
                <a:solidFill>
                  <a:srgbClr val="4C4C4C"/>
                </a:solidFill>
              </a:rPr>
              <a:t>Ellucian. All rights reserved.</a:t>
            </a:r>
          </a:p>
        </p:txBody>
      </p:sp>
      <p:sp>
        <p:nvSpPr>
          <p:cNvPr id="3" name="Slide Number Placeholder 2"/>
          <p:cNvSpPr>
            <a:spLocks noGrp="1"/>
          </p:cNvSpPr>
          <p:nvPr>
            <p:ph type="sldNum" sz="quarter" idx="10"/>
          </p:nvPr>
        </p:nvSpPr>
        <p:spPr/>
        <p:txBody>
          <a:bodyPr/>
          <a:lstStyle/>
          <a:p>
            <a:pPr>
              <a:defRPr/>
            </a:pPr>
            <a:fld id="{4C724F04-CA84-7E4D-848B-B04A1DEEC29C}" type="slidenum">
              <a:rPr lang="en-US"/>
              <a:pPr>
                <a:defRPr/>
              </a:pPr>
              <a:t>22</a:t>
            </a:fld>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34384" y="5414391"/>
            <a:ext cx="1475232" cy="4968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a:latin typeface="Arial" charset="0"/>
              </a:rPr>
              <a:t>Introduction</a:t>
            </a:r>
          </a:p>
        </p:txBody>
      </p:sp>
      <p:sp>
        <p:nvSpPr>
          <p:cNvPr id="16386" name="Rectangle 3"/>
          <p:cNvSpPr>
            <a:spLocks noGrp="1" noChangeAspect="1" noChangeArrowheads="1"/>
          </p:cNvSpPr>
          <p:nvPr>
            <p:ph idx="1"/>
          </p:nvPr>
        </p:nvSpPr>
        <p:spPr/>
        <p:txBody>
          <a:bodyPr/>
          <a:lstStyle/>
          <a:p>
            <a:pPr marL="0" indent="0" eaLnBrk="1" hangingPunct="1">
              <a:buNone/>
            </a:pPr>
            <a:r>
              <a:rPr lang="en-US" sz="2800" dirty="0" smtClean="0">
                <a:solidFill>
                  <a:srgbClr val="595959"/>
                </a:solidFill>
                <a:latin typeface="Arial" charset="0"/>
              </a:rPr>
              <a:t>Welcome! After attending this session, you will:</a:t>
            </a:r>
          </a:p>
          <a:p>
            <a:pPr eaLnBrk="1" hangingPunct="1"/>
            <a:r>
              <a:rPr lang="en-US" sz="2800" dirty="0" smtClean="0">
                <a:solidFill>
                  <a:srgbClr val="595959"/>
                </a:solidFill>
                <a:latin typeface="Arial" charset="0"/>
              </a:rPr>
              <a:t>Understand branding possibilities within the application</a:t>
            </a:r>
            <a:endParaRPr lang="en-US" sz="2800" dirty="0">
              <a:solidFill>
                <a:srgbClr val="595959"/>
              </a:solidFill>
              <a:latin typeface="Arial" charset="0"/>
            </a:endParaRPr>
          </a:p>
          <a:p>
            <a:pPr eaLnBrk="1" hangingPunct="1"/>
            <a:r>
              <a:rPr lang="en-US" sz="2800" dirty="0" smtClean="0">
                <a:solidFill>
                  <a:srgbClr val="595959"/>
                </a:solidFill>
                <a:latin typeface="Arial" charset="0"/>
              </a:rPr>
              <a:t>Recognize how customizing the CSS can enhance the look of catalogs</a:t>
            </a:r>
          </a:p>
          <a:p>
            <a:pPr eaLnBrk="1" hangingPunct="1"/>
            <a:r>
              <a:rPr lang="en-US" sz="2800" dirty="0" smtClean="0">
                <a:solidFill>
                  <a:srgbClr val="595959"/>
                </a:solidFill>
                <a:latin typeface="Arial" charset="0"/>
              </a:rPr>
              <a:t>Know how to customize the text, color scheme, images and homepage content, and</a:t>
            </a:r>
          </a:p>
          <a:p>
            <a:pPr eaLnBrk="1" hangingPunct="1"/>
            <a:r>
              <a:rPr lang="en-US" sz="2800" dirty="0" smtClean="0">
                <a:solidFill>
                  <a:srgbClr val="595959"/>
                </a:solidFill>
                <a:latin typeface="Arial" charset="0"/>
              </a:rPr>
              <a:t>Know how to upload customized files to the server</a:t>
            </a:r>
            <a:endParaRPr lang="en-US" sz="2800" dirty="0">
              <a:solidFill>
                <a:srgbClr val="595959"/>
              </a:solidFill>
              <a:latin typeface="Arial" charset="0"/>
            </a:endParaRPr>
          </a:p>
        </p:txBody>
      </p:sp>
      <p:sp>
        <p:nvSpPr>
          <p:cNvPr id="3" name="Slide Number Placeholder 2"/>
          <p:cNvSpPr>
            <a:spLocks noGrp="1"/>
          </p:cNvSpPr>
          <p:nvPr>
            <p:ph type="sldNum" sz="quarter" idx="10"/>
          </p:nvPr>
        </p:nvSpPr>
        <p:spPr/>
        <p:txBody>
          <a:bodyPr/>
          <a:lstStyle/>
          <a:p>
            <a:pPr>
              <a:defRPr/>
            </a:pPr>
            <a:fld id="{C758F3AB-6AFA-1F4D-9733-44AAD3A7769D}"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dirty="0">
                <a:latin typeface="Arial" charset="0"/>
              </a:rPr>
              <a:t>Agenda Slide</a:t>
            </a:r>
          </a:p>
        </p:txBody>
      </p:sp>
      <p:sp>
        <p:nvSpPr>
          <p:cNvPr id="17410" name="Rectangle 3"/>
          <p:cNvSpPr>
            <a:spLocks noGrp="1" noChangeAspect="1" noChangeArrowheads="1"/>
          </p:cNvSpPr>
          <p:nvPr>
            <p:ph idx="1"/>
          </p:nvPr>
        </p:nvSpPr>
        <p:spPr/>
        <p:txBody>
          <a:bodyPr/>
          <a:lstStyle/>
          <a:p>
            <a:pPr eaLnBrk="1" hangingPunct="1"/>
            <a:r>
              <a:rPr lang="en-US" dirty="0" smtClean="0">
                <a:solidFill>
                  <a:srgbClr val="595959"/>
                </a:solidFill>
                <a:latin typeface="Arial" charset="0"/>
              </a:rPr>
              <a:t>Topics:</a:t>
            </a:r>
          </a:p>
          <a:p>
            <a:pPr lvl="1"/>
            <a:r>
              <a:rPr lang="en-US" dirty="0" smtClean="0">
                <a:solidFill>
                  <a:srgbClr val="595959"/>
                </a:solidFill>
                <a:latin typeface="Arial" charset="0"/>
              </a:rPr>
              <a:t>History of Brandman University</a:t>
            </a:r>
          </a:p>
          <a:p>
            <a:pPr lvl="1"/>
            <a:r>
              <a:rPr lang="en-US" dirty="0" smtClean="0">
                <a:solidFill>
                  <a:srgbClr val="595959"/>
                </a:solidFill>
                <a:latin typeface="Arial" charset="0"/>
              </a:rPr>
              <a:t>Branding possibilities</a:t>
            </a:r>
          </a:p>
          <a:p>
            <a:pPr lvl="1"/>
            <a:r>
              <a:rPr lang="en-US" dirty="0" smtClean="0">
                <a:solidFill>
                  <a:srgbClr val="595959"/>
                </a:solidFill>
                <a:latin typeface="Arial" charset="0"/>
              </a:rPr>
              <a:t>Introduction to the CSS language</a:t>
            </a:r>
          </a:p>
          <a:p>
            <a:pPr lvl="1"/>
            <a:r>
              <a:rPr lang="en-US" dirty="0" smtClean="0">
                <a:solidFill>
                  <a:srgbClr val="595959"/>
                </a:solidFill>
                <a:latin typeface="Arial" charset="0"/>
              </a:rPr>
              <a:t>Walk through customizations</a:t>
            </a:r>
            <a:endParaRPr lang="en-US" dirty="0">
              <a:solidFill>
                <a:srgbClr val="595959"/>
              </a:solidFill>
              <a:latin typeface="Arial" charset="0"/>
            </a:endParaRPr>
          </a:p>
        </p:txBody>
      </p:sp>
      <p:sp>
        <p:nvSpPr>
          <p:cNvPr id="3" name="Slide Number Placeholder 2"/>
          <p:cNvSpPr>
            <a:spLocks noGrp="1"/>
          </p:cNvSpPr>
          <p:nvPr>
            <p:ph type="sldNum" sz="quarter" idx="10"/>
          </p:nvPr>
        </p:nvSpPr>
        <p:spPr/>
        <p:txBody>
          <a:bodyPr/>
          <a:lstStyle/>
          <a:p>
            <a:pPr>
              <a:defRPr/>
            </a:pPr>
            <a:fld id="{3385E5EA-880C-2D4D-B207-FF0E2F20A466}"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4291013" y="962025"/>
            <a:ext cx="4524375" cy="2179638"/>
          </a:xfrm>
        </p:spPr>
        <p:txBody>
          <a:bodyPr rtlCol="0">
            <a:normAutofit/>
          </a:bodyPr>
          <a:lstStyle/>
          <a:p>
            <a:pPr algn="r" eaLnBrk="1" fontAlgn="auto" hangingPunct="1">
              <a:spcAft>
                <a:spcPts val="0"/>
              </a:spcAft>
              <a:defRPr/>
            </a:pPr>
            <a:r>
              <a:rPr lang="en-US" sz="3200" dirty="0" smtClean="0">
                <a:solidFill>
                  <a:schemeClr val="accent2">
                    <a:lumMod val="90000"/>
                    <a:lumOff val="10000"/>
                  </a:schemeClr>
                </a:solidFill>
                <a:ea typeface="+mj-ea"/>
              </a:rPr>
              <a:t>About Brandman University</a:t>
            </a:r>
          </a:p>
        </p:txBody>
      </p:sp>
      <p:sp>
        <p:nvSpPr>
          <p:cNvPr id="18434" name="Rectangle 3"/>
          <p:cNvSpPr>
            <a:spLocks noGrp="1" noChangeArrowheads="1"/>
          </p:cNvSpPr>
          <p:nvPr>
            <p:ph type="subTitle" idx="1"/>
          </p:nvPr>
        </p:nvSpPr>
        <p:spPr>
          <a:xfrm>
            <a:off x="4291013" y="3224213"/>
            <a:ext cx="4524375" cy="1752600"/>
          </a:xfrm>
        </p:spPr>
        <p:txBody>
          <a:bodyPr/>
          <a:lstStyle/>
          <a:p>
            <a:pPr algn="r" eaLnBrk="1" hangingPunct="1">
              <a:buFontTx/>
              <a:buNone/>
            </a:pPr>
            <a:r>
              <a:rPr lang="en-US" sz="2000" i="1" dirty="0" smtClean="0">
                <a:solidFill>
                  <a:srgbClr val="4C4C4C"/>
                </a:solidFill>
                <a:latin typeface="Arial" charset="0"/>
              </a:rPr>
              <a:t>Why we utilized the Flexible Registration application as another marketing vehicle</a:t>
            </a:r>
            <a:endParaRPr lang="en-US" sz="2000" i="1" dirty="0">
              <a:solidFill>
                <a:srgbClr val="4C4C4C"/>
              </a:solidFill>
              <a:latin typeface="Arial" charset="0"/>
            </a:endParaRPr>
          </a:p>
          <a:p>
            <a:pPr algn="r" eaLnBrk="1" hangingPunct="1">
              <a:buFontTx/>
              <a:buNone/>
            </a:pPr>
            <a:endParaRPr lang="en-US" sz="2000" dirty="0">
              <a:solidFill>
                <a:srgbClr val="4C4C4C"/>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Arial" charset="0"/>
              </a:rPr>
              <a:t>About Brandman University</a:t>
            </a:r>
            <a:endParaRPr lang="en-US" dirty="0">
              <a:latin typeface="Arial" charset="0"/>
            </a:endParaRPr>
          </a:p>
        </p:txBody>
      </p:sp>
      <p:sp>
        <p:nvSpPr>
          <p:cNvPr id="19458" name="Rectangle 3"/>
          <p:cNvSpPr>
            <a:spLocks noGrp="1" noChangeAspect="1" noChangeArrowheads="1"/>
          </p:cNvSpPr>
          <p:nvPr>
            <p:ph idx="1"/>
          </p:nvPr>
        </p:nvSpPr>
        <p:spPr/>
        <p:txBody>
          <a:bodyPr/>
          <a:lstStyle/>
          <a:p>
            <a:pPr eaLnBrk="1" hangingPunct="1"/>
            <a:r>
              <a:rPr lang="en-US" dirty="0" smtClean="0">
                <a:solidFill>
                  <a:srgbClr val="595959"/>
                </a:solidFill>
                <a:latin typeface="Arial" charset="0"/>
              </a:rPr>
              <a:t>1861 -  Chapman University</a:t>
            </a:r>
          </a:p>
          <a:p>
            <a:pPr eaLnBrk="1" hangingPunct="1"/>
            <a:r>
              <a:rPr lang="en-US" dirty="0" smtClean="0">
                <a:solidFill>
                  <a:srgbClr val="595959"/>
                </a:solidFill>
                <a:latin typeface="Arial" charset="0"/>
              </a:rPr>
              <a:t>1958 – Chapman University College</a:t>
            </a:r>
          </a:p>
          <a:p>
            <a:pPr eaLnBrk="1" hangingPunct="1"/>
            <a:r>
              <a:rPr lang="en-US" dirty="0" smtClean="0">
                <a:solidFill>
                  <a:srgbClr val="595959"/>
                </a:solidFill>
                <a:latin typeface="Arial" charset="0"/>
              </a:rPr>
              <a:t>2010 – Brandman University</a:t>
            </a:r>
          </a:p>
          <a:p>
            <a:pPr lvl="1"/>
            <a:r>
              <a:rPr lang="en-US" dirty="0" smtClean="0">
                <a:solidFill>
                  <a:srgbClr val="595959"/>
                </a:solidFill>
                <a:latin typeface="Arial" charset="0"/>
              </a:rPr>
              <a:t>Target markets &amp; WASC considerations</a:t>
            </a:r>
          </a:p>
          <a:p>
            <a:pPr lvl="1"/>
            <a:r>
              <a:rPr lang="en-US" dirty="0" smtClean="0">
                <a:solidFill>
                  <a:srgbClr val="595959"/>
                </a:solidFill>
                <a:latin typeface="Arial" charset="0"/>
              </a:rPr>
              <a:t>Brand awareness marketing campaign </a:t>
            </a:r>
            <a:endParaRPr lang="en-US" dirty="0">
              <a:solidFill>
                <a:srgbClr val="595959"/>
              </a:solidFill>
              <a:latin typeface="Arial" charset="0"/>
            </a:endParaRPr>
          </a:p>
        </p:txBody>
      </p:sp>
      <p:sp>
        <p:nvSpPr>
          <p:cNvPr id="3" name="Slide Number Placeholder 2"/>
          <p:cNvSpPr>
            <a:spLocks noGrp="1"/>
          </p:cNvSpPr>
          <p:nvPr>
            <p:ph type="sldNum" sz="quarter" idx="10"/>
          </p:nvPr>
        </p:nvSpPr>
        <p:spPr/>
        <p:txBody>
          <a:bodyPr/>
          <a:lstStyle/>
          <a:p>
            <a:pPr>
              <a:defRPr/>
            </a:pPr>
            <a:fld id="{87838B3E-E50A-5143-BA78-01924E5CF962}"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4291013" y="962025"/>
            <a:ext cx="4524375" cy="2179638"/>
          </a:xfrm>
        </p:spPr>
        <p:txBody>
          <a:bodyPr rtlCol="0">
            <a:normAutofit/>
          </a:bodyPr>
          <a:lstStyle/>
          <a:p>
            <a:pPr algn="r" eaLnBrk="1" fontAlgn="auto" hangingPunct="1">
              <a:spcAft>
                <a:spcPts val="0"/>
              </a:spcAft>
              <a:defRPr/>
            </a:pPr>
            <a:r>
              <a:rPr lang="en-US" sz="3200" dirty="0" smtClean="0">
                <a:solidFill>
                  <a:schemeClr val="accent2">
                    <a:lumMod val="90000"/>
                    <a:lumOff val="10000"/>
                  </a:schemeClr>
                </a:solidFill>
                <a:ea typeface="+mj-ea"/>
              </a:rPr>
              <a:t>Branding Possibilities</a:t>
            </a:r>
          </a:p>
        </p:txBody>
      </p:sp>
      <p:sp>
        <p:nvSpPr>
          <p:cNvPr id="18434" name="Rectangle 3"/>
          <p:cNvSpPr>
            <a:spLocks noGrp="1" noChangeArrowheads="1"/>
          </p:cNvSpPr>
          <p:nvPr>
            <p:ph type="subTitle" idx="1"/>
          </p:nvPr>
        </p:nvSpPr>
        <p:spPr>
          <a:xfrm>
            <a:off x="4291013" y="3224213"/>
            <a:ext cx="4524375" cy="1752600"/>
          </a:xfrm>
        </p:spPr>
        <p:txBody>
          <a:bodyPr/>
          <a:lstStyle/>
          <a:p>
            <a:pPr algn="r" eaLnBrk="1" hangingPunct="1">
              <a:buFontTx/>
              <a:buNone/>
            </a:pPr>
            <a:r>
              <a:rPr lang="en-US" sz="2000" i="1" dirty="0" smtClean="0">
                <a:solidFill>
                  <a:srgbClr val="4C4C4C"/>
                </a:solidFill>
                <a:latin typeface="Arial" charset="0"/>
              </a:rPr>
              <a:t>How to use Ellucian’s Flexible Registration application for marketing</a:t>
            </a:r>
            <a:endParaRPr lang="en-US" sz="2000" i="1" dirty="0">
              <a:solidFill>
                <a:srgbClr val="4C4C4C"/>
              </a:solidFill>
              <a:latin typeface="Arial" charset="0"/>
            </a:endParaRPr>
          </a:p>
          <a:p>
            <a:pPr algn="r" eaLnBrk="1" hangingPunct="1">
              <a:buFontTx/>
              <a:buNone/>
            </a:pPr>
            <a:endParaRPr lang="en-US" sz="2000" dirty="0">
              <a:solidFill>
                <a:srgbClr val="4C4C4C"/>
              </a:solidFill>
              <a:latin typeface="Arial" charset="0"/>
            </a:endParaRPr>
          </a:p>
        </p:txBody>
      </p:sp>
      <p:sp>
        <p:nvSpPr>
          <p:cNvPr id="4" name="Slide Number Placeholder 2"/>
          <p:cNvSpPr txBox="1">
            <a:spLocks/>
          </p:cNvSpPr>
          <p:nvPr/>
        </p:nvSpPr>
        <p:spPr>
          <a:xfrm>
            <a:off x="3603625" y="6492875"/>
            <a:ext cx="2133600" cy="365125"/>
          </a:xfrm>
          <a:prstGeom prst="rect">
            <a:avLst/>
          </a:prstGeom>
        </p:spPr>
        <p:txBody>
          <a:bodyPr/>
          <a:lstStyle>
            <a:defPPr>
              <a:defRPr lang="en-US"/>
            </a:defPPr>
            <a:lvl1pPr algn="ctr">
              <a:defRPr sz="1200" smtClean="0">
                <a:solidFill>
                  <a:schemeClr val="tx1">
                    <a:lumMod val="50000"/>
                    <a:lumOff val="50000"/>
                  </a:schemeClr>
                </a:solidFill>
                <a:ea typeface="+mn-ea"/>
                <a:cs typeface="+mn-cs"/>
              </a:defRPr>
            </a:lvl1pPr>
          </a:lstStyle>
          <a:p>
            <a:fld id="{87838B3E-E50A-5143-BA78-01924E5CF962}" type="slidenum">
              <a:rPr lang="en-US"/>
              <a:pPr/>
              <a:t>7</a:t>
            </a:fld>
            <a:endParaRPr lang="en-US" dirty="0"/>
          </a:p>
        </p:txBody>
      </p:sp>
    </p:spTree>
    <p:extLst>
      <p:ext uri="{BB962C8B-B14F-4D97-AF65-F5344CB8AC3E}">
        <p14:creationId xmlns:p14="http://schemas.microsoft.com/office/powerpoint/2010/main" val="4238851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Possibilities</a:t>
            </a:r>
            <a:endParaRPr lang="en-US" dirty="0"/>
          </a:p>
        </p:txBody>
      </p:sp>
      <p:sp>
        <p:nvSpPr>
          <p:cNvPr id="3" name="Content Placeholder 2"/>
          <p:cNvSpPr>
            <a:spLocks noGrp="1"/>
          </p:cNvSpPr>
          <p:nvPr>
            <p:ph idx="1"/>
          </p:nvPr>
        </p:nvSpPr>
        <p:spPr/>
        <p:txBody>
          <a:bodyPr/>
          <a:lstStyle/>
          <a:p>
            <a:r>
              <a:rPr lang="en-US" dirty="0" smtClean="0"/>
              <a:t>What is customizable in the application?</a:t>
            </a:r>
          </a:p>
          <a:p>
            <a:pPr lvl="1"/>
            <a:r>
              <a:rPr lang="en-US" dirty="0" smtClean="0"/>
              <a:t>Header Logo</a:t>
            </a:r>
          </a:p>
          <a:p>
            <a:pPr lvl="1"/>
            <a:r>
              <a:rPr lang="en-US" dirty="0" smtClean="0"/>
              <a:t>Content (Text)</a:t>
            </a:r>
          </a:p>
          <a:p>
            <a:pPr lvl="1"/>
            <a:r>
              <a:rPr lang="en-US" dirty="0" smtClean="0"/>
              <a:t>Catalog Homepage Content Areas</a:t>
            </a:r>
          </a:p>
          <a:p>
            <a:pPr lvl="1"/>
            <a:r>
              <a:rPr lang="en-US" dirty="0" smtClean="0"/>
              <a:t>Color Scheme</a:t>
            </a:r>
          </a:p>
          <a:p>
            <a:pPr lvl="1"/>
            <a:r>
              <a:rPr lang="en-US" dirty="0" smtClean="0"/>
              <a:t>Icons</a:t>
            </a:r>
            <a:endParaRPr lang="en-US" dirty="0"/>
          </a:p>
        </p:txBody>
      </p:sp>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8</a:t>
            </a:fld>
            <a:endParaRPr lang="en-US" dirty="0"/>
          </a:p>
        </p:txBody>
      </p:sp>
    </p:spTree>
    <p:extLst>
      <p:ext uri="{BB962C8B-B14F-4D97-AF65-F5344CB8AC3E}">
        <p14:creationId xmlns:p14="http://schemas.microsoft.com/office/powerpoint/2010/main" val="2382561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Possibilities</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68400" y="1508760"/>
            <a:ext cx="6788944" cy="4525963"/>
          </a:xfrm>
          <a:effectLst>
            <a:outerShdw blurRad="63500" sx="102000" sy="102000" algn="ctr" rotWithShape="0">
              <a:prstClr val="black">
                <a:alpha val="40000"/>
              </a:prstClr>
            </a:outerShdw>
          </a:effectLst>
        </p:spPr>
      </p:pic>
      <p:sp>
        <p:nvSpPr>
          <p:cNvPr id="4" name="Slide Number Placeholder 3"/>
          <p:cNvSpPr>
            <a:spLocks noGrp="1"/>
          </p:cNvSpPr>
          <p:nvPr>
            <p:ph type="sldNum" sz="quarter" idx="10"/>
          </p:nvPr>
        </p:nvSpPr>
        <p:spPr/>
        <p:txBody>
          <a:bodyPr/>
          <a:lstStyle/>
          <a:p>
            <a:pPr>
              <a:defRPr/>
            </a:pPr>
            <a:fld id="{6F1E45B7-1358-DF42-A289-998CEB896130}" type="slidenum">
              <a:rPr lang="en-US" smtClean="0"/>
              <a:pPr>
                <a:defRPr/>
              </a:pPr>
              <a:t>9</a:t>
            </a:fld>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8135" y="1435770"/>
            <a:ext cx="8108370" cy="5039732"/>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6560" y="1435770"/>
            <a:ext cx="8188960" cy="4755252"/>
          </a:xfrm>
          <a:prstGeom prst="rect">
            <a:avLst/>
          </a:prstGeom>
          <a:effectLst>
            <a:outerShdw blurRad="63500" sx="102000" sy="102000" algn="ctr" rotWithShape="0">
              <a:prstClr val="black">
                <a:alpha val="40000"/>
              </a:prstClr>
            </a:outerShdw>
          </a:effectLst>
        </p:spPr>
      </p:pic>
      <p:sp>
        <p:nvSpPr>
          <p:cNvPr id="3" name="Rectangle 2"/>
          <p:cNvSpPr/>
          <p:nvPr/>
        </p:nvSpPr>
        <p:spPr>
          <a:xfrm>
            <a:off x="416560" y="1650670"/>
            <a:ext cx="1150983" cy="415636"/>
          </a:xfrm>
          <a:prstGeom prst="rect">
            <a:avLst/>
          </a:prstGeom>
          <a:noFill/>
          <a:ln w="38100">
            <a:solidFill>
              <a:srgbClr val="7838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108825" y="3397759"/>
            <a:ext cx="5042593" cy="1969887"/>
          </a:xfrm>
          <a:prstGeom prst="rect">
            <a:avLst/>
          </a:prstGeom>
          <a:noFill/>
          <a:ln w="38100">
            <a:solidFill>
              <a:srgbClr val="7838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494747" y="5159828"/>
            <a:ext cx="1936734" cy="884712"/>
          </a:xfrm>
          <a:prstGeom prst="rect">
            <a:avLst/>
          </a:prstGeom>
          <a:noFill/>
          <a:ln w="38100">
            <a:solidFill>
              <a:srgbClr val="7838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6494747" y="2658092"/>
            <a:ext cx="968367" cy="500743"/>
          </a:xfrm>
          <a:prstGeom prst="rect">
            <a:avLst/>
          </a:prstGeom>
          <a:noFill/>
          <a:ln w="38100">
            <a:solidFill>
              <a:srgbClr val="7838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68958" y="2743198"/>
            <a:ext cx="575491" cy="1212437"/>
          </a:xfrm>
          <a:prstGeom prst="rect">
            <a:avLst/>
          </a:prstGeom>
          <a:noFill/>
          <a:ln w="38100">
            <a:solidFill>
              <a:srgbClr val="7838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6063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5"/>
                                        </p:tgtEl>
                                      </p:cBhvr>
                                    </p:animEffect>
                                    <p:anim calcmode="lin" valueType="num">
                                      <p:cBhvr>
                                        <p:cTn id="7"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10" dur="1000"/>
                                        <p:tgtEl>
                                          <p:spTgt spid="5"/>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5"/>
                                        </p:tgtEl>
                                        <p:attrNameLst>
                                          <p:attrName>style.rotation</p:attrName>
                                        </p:attrNameLst>
                                      </p:cBhvr>
                                      <p:tavLst>
                                        <p:tav tm="0">
                                          <p:val>
                                            <p:fltVal val="0"/>
                                          </p:val>
                                        </p:tav>
                                        <p:tav tm="100000">
                                          <p:val>
                                            <p:fltVal val="-90"/>
                                          </p:val>
                                        </p:tav>
                                      </p:tavLst>
                                    </p:anim>
                                    <p:set>
                                      <p:cBhvr>
                                        <p:cTn id="14" dur="1" fill="hold">
                                          <p:stCondLst>
                                            <p:cond delay="999"/>
                                          </p:stCondLst>
                                        </p:cTn>
                                        <p:tgtEl>
                                          <p:spTgt spid="5"/>
                                        </p:tgtEl>
                                        <p:attrNameLst>
                                          <p:attrName>style.visibility</p:attrName>
                                        </p:attrNameLst>
                                      </p:cBhvr>
                                      <p:to>
                                        <p:strVal val="hidden"/>
                                      </p:to>
                                    </p:se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xit" presetSubtype="0" fill="hold" nodeType="clickEffect">
                                  <p:stCondLst>
                                    <p:cond delay="0"/>
                                  </p:stCondLst>
                                  <p:childTnLst>
                                    <p:animEffect transition="out" filter="fade">
                                      <p:cBhvr>
                                        <p:cTn id="28" dur="1000" accel="50000">
                                          <p:stCondLst>
                                            <p:cond delay="0"/>
                                          </p:stCondLst>
                                        </p:cTn>
                                        <p:tgtEl>
                                          <p:spTgt spid="6"/>
                                        </p:tgtEl>
                                      </p:cBhvr>
                                    </p:animEffect>
                                    <p:anim calcmode="lin" valueType="num">
                                      <p:cBhvr>
                                        <p:cTn id="29"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30"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31"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32" dur="1000"/>
                                        <p:tgtEl>
                                          <p:spTgt spid="6"/>
                                        </p:tgtEl>
                                        <p:attrNameLst>
                                          <p:attrName>ppt_h</p:attrName>
                                        </p:attrNameLst>
                                      </p:cBhvr>
                                      <p:tavLst>
                                        <p:tav tm="0">
                                          <p:val>
                                            <p:strVal val="ppt_h"/>
                                          </p:val>
                                        </p:tav>
                                        <p:tav tm="100000">
                                          <p:val>
                                            <p:strVal val="ppt_h"/>
                                          </p:val>
                                        </p:tav>
                                      </p:tavLst>
                                    </p:anim>
                                    <p:anim calcmode="lin" valueType="num">
                                      <p:cBhvr>
                                        <p:cTn id="33"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4"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35" dur="500" accel="50000">
                                          <p:stCondLst>
                                            <p:cond delay="500"/>
                                          </p:stCondLst>
                                        </p:cTn>
                                        <p:tgtEl>
                                          <p:spTgt spid="6"/>
                                        </p:tgtEl>
                                        <p:attrNameLst>
                                          <p:attrName>style.rotation</p:attrName>
                                        </p:attrNameLst>
                                      </p:cBhvr>
                                      <p:tavLst>
                                        <p:tav tm="0">
                                          <p:val>
                                            <p:fltVal val="0"/>
                                          </p:val>
                                        </p:tav>
                                        <p:tav tm="100000">
                                          <p:val>
                                            <p:fltVal val="-90"/>
                                          </p:val>
                                        </p:tav>
                                      </p:tavLst>
                                    </p:anim>
                                    <p:set>
                                      <p:cBhvr>
                                        <p:cTn id="36" dur="1" fill="hold">
                                          <p:stCondLst>
                                            <p:cond delay="999"/>
                                          </p:stCondLst>
                                        </p:cTn>
                                        <p:tgtEl>
                                          <p:spTgt spid="6"/>
                                        </p:tgtEl>
                                        <p:attrNameLst>
                                          <p:attrName>style.visibility</p:attrName>
                                        </p:attrNameLst>
                                      </p:cBhvr>
                                      <p:to>
                                        <p:strVal val="hidden"/>
                                      </p:to>
                                    </p:set>
                                  </p:childTnLst>
                                </p:cTn>
                              </p:par>
                              <p:par>
                                <p:cTn id="37" presetID="25"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5" presetClass="exit" presetSubtype="0" fill="hold" nodeType="clickEffect">
                                  <p:stCondLst>
                                    <p:cond delay="0"/>
                                  </p:stCondLst>
                                  <p:childTnLst>
                                    <p:animEffect transition="out" filter="fade">
                                      <p:cBhvr>
                                        <p:cTn id="90" dur="1000" accel="50000">
                                          <p:stCondLst>
                                            <p:cond delay="0"/>
                                          </p:stCondLst>
                                        </p:cTn>
                                        <p:tgtEl>
                                          <p:spTgt spid="7"/>
                                        </p:tgtEl>
                                      </p:cBhvr>
                                    </p:animEffect>
                                    <p:anim calcmode="lin" valueType="num">
                                      <p:cBhvr>
                                        <p:cTn id="91"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92"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93"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94" dur="1000"/>
                                        <p:tgtEl>
                                          <p:spTgt spid="7"/>
                                        </p:tgtEl>
                                        <p:attrNameLst>
                                          <p:attrName>ppt_h</p:attrName>
                                        </p:attrNameLst>
                                      </p:cBhvr>
                                      <p:tavLst>
                                        <p:tav tm="0">
                                          <p:val>
                                            <p:strVal val="ppt_h"/>
                                          </p:val>
                                        </p:tav>
                                        <p:tav tm="100000">
                                          <p:val>
                                            <p:strVal val="ppt_h"/>
                                          </p:val>
                                        </p:tav>
                                      </p:tavLst>
                                    </p:anim>
                                    <p:anim calcmode="lin" valueType="num">
                                      <p:cBhvr>
                                        <p:cTn id="95"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6"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97" dur="500" accel="50000">
                                          <p:stCondLst>
                                            <p:cond delay="500"/>
                                          </p:stCondLst>
                                        </p:cTn>
                                        <p:tgtEl>
                                          <p:spTgt spid="7"/>
                                        </p:tgtEl>
                                        <p:attrNameLst>
                                          <p:attrName>style.rotation</p:attrName>
                                        </p:attrNameLst>
                                      </p:cBhvr>
                                      <p:tavLst>
                                        <p:tav tm="0">
                                          <p:val>
                                            <p:fltVal val="0"/>
                                          </p:val>
                                        </p:tav>
                                        <p:tav tm="100000">
                                          <p:val>
                                            <p:fltVal val="-90"/>
                                          </p:val>
                                        </p:tav>
                                      </p:tavLst>
                                    </p:anim>
                                    <p:set>
                                      <p:cBhvr>
                                        <p:cTn id="9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2"/>
                    </p:tgtEl>
                  </p:cond>
                </p:stCondLst>
                <p:endSync evt="end" delay="0">
                  <p:rtn val="all"/>
                </p:endSync>
                <p:childTnLst>
                  <p:par>
                    <p:cTn id="100" fill="hold">
                      <p:stCondLst>
                        <p:cond delay="0"/>
                      </p:stCondLst>
                      <p:childTnLst>
                        <p:par>
                          <p:cTn id="101" fill="hold">
                            <p:stCondLst>
                              <p:cond delay="0"/>
                            </p:stCondLst>
                            <p:childTnLst>
                              <p:par>
                                <p:cTn id="102" presetID="25" presetClass="entr" presetSubtype="0" fill="hold" nodeType="click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7" dur="1000" fill="hold"/>
                                        <p:tgtEl>
                                          <p:spTgt spid="5"/>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5"/>
                                        </p:tgtEl>
                                      </p:cBhvr>
                                    </p:animEffect>
                                  </p:childTnLst>
                                </p:cTn>
                              </p:par>
                            </p:childTnLst>
                          </p:cTn>
                        </p:par>
                      </p:childTnLst>
                    </p:cTn>
                  </p:par>
                </p:childTnLst>
              </p:cTn>
              <p:nextCondLst>
                <p:cond evt="onClick" delay="0">
                  <p:tgtEl>
                    <p:spTgt spid="2"/>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P spid="11" grpId="0" animBg="1"/>
      <p:bldP spid="11" grpId="1" animBg="1"/>
    </p:bldLst>
  </p:timing>
</p:sld>
</file>

<file path=ppt/theme/theme1.xml><?xml version="1.0" encoding="utf-8"?>
<a:theme xmlns:a="http://schemas.openxmlformats.org/drawingml/2006/main" name="Ellucian_LIVE_2014_Presntation_Template">
  <a:themeElements>
    <a:clrScheme name="Ellucian">
      <a:dk1>
        <a:sysClr val="windowText" lastClr="000000"/>
      </a:dk1>
      <a:lt1>
        <a:sysClr val="window" lastClr="FFFFFF"/>
      </a:lt1>
      <a:dk2>
        <a:srgbClr val="6B696C"/>
      </a:dk2>
      <a:lt2>
        <a:srgbClr val="EEECE1"/>
      </a:lt2>
      <a:accent1>
        <a:srgbClr val="4B0462"/>
      </a:accent1>
      <a:accent2>
        <a:srgbClr val="8F0F4D"/>
      </a:accent2>
      <a:accent3>
        <a:srgbClr val="99865A"/>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Ellucian_LIVE_2014_Presntation_Template</Template>
  <TotalTime>219</TotalTime>
  <Words>1860</Words>
  <Application>Microsoft Office PowerPoint</Application>
  <PresentationFormat>On-screen Show (4:3)</PresentationFormat>
  <Paragraphs>265</Paragraphs>
  <Slides>22</Slides>
  <Notes>12</Notes>
  <HiddenSlides>0</HiddenSlides>
  <MMClips>3</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Ellucian_LIVE_2014_Presntation_Template</vt:lpstr>
      <vt:lpstr>Branding Flexible Registration with Customizations</vt:lpstr>
      <vt:lpstr>Session Rules of Etiquette</vt:lpstr>
      <vt:lpstr>Introduction</vt:lpstr>
      <vt:lpstr>Agenda Slide</vt:lpstr>
      <vt:lpstr>About Brandman University</vt:lpstr>
      <vt:lpstr>About Brandman University</vt:lpstr>
      <vt:lpstr>Branding Possibilities</vt:lpstr>
      <vt:lpstr>Branding Possibilities</vt:lpstr>
      <vt:lpstr>Branding Possibilities</vt:lpstr>
      <vt:lpstr>Introduction to the  CSS Language</vt:lpstr>
      <vt:lpstr>CSS Language</vt:lpstr>
      <vt:lpstr>A Walk Through Making the Customizations</vt:lpstr>
      <vt:lpstr>Customizations</vt:lpstr>
      <vt:lpstr>Customizations: Homepage Content</vt:lpstr>
      <vt:lpstr>Customizations: Color Scheme</vt:lpstr>
      <vt:lpstr>Customizations: Images</vt:lpstr>
      <vt:lpstr>Summary</vt:lpstr>
      <vt:lpstr>Upload Process</vt:lpstr>
      <vt:lpstr>Upload Process</vt:lpstr>
      <vt:lpstr>Upload Process</vt:lpstr>
      <vt:lpstr>Questions &amp; Answers</vt:lpstr>
      <vt:lpstr>Thank You!</vt:lpstr>
    </vt:vector>
  </TitlesOfParts>
  <Company>Datatel,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Darlene Newsome</dc:creator>
  <cp:lastModifiedBy>Gottschling, Caroline</cp:lastModifiedBy>
  <cp:revision>31</cp:revision>
  <cp:lastPrinted>2013-12-09T14:00:03Z</cp:lastPrinted>
  <dcterms:created xsi:type="dcterms:W3CDTF">2013-12-09T14:52:18Z</dcterms:created>
  <dcterms:modified xsi:type="dcterms:W3CDTF">2014-04-03T15:36:04Z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